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74" r:id="rId3"/>
    <p:sldId id="276" r:id="rId4"/>
    <p:sldId id="275" r:id="rId5"/>
    <p:sldId id="256" r:id="rId6"/>
    <p:sldId id="263" r:id="rId7"/>
    <p:sldId id="257" r:id="rId8"/>
    <p:sldId id="260" r:id="rId9"/>
    <p:sldId id="258" r:id="rId10"/>
    <p:sldId id="259" r:id="rId11"/>
    <p:sldId id="261" r:id="rId12"/>
    <p:sldId id="262" r:id="rId13"/>
    <p:sldId id="264" r:id="rId14"/>
    <p:sldId id="266" r:id="rId15"/>
    <p:sldId id="267" r:id="rId16"/>
    <p:sldId id="268" r:id="rId17"/>
    <p:sldId id="269" r:id="rId18"/>
    <p:sldId id="272" r:id="rId19"/>
    <p:sldId id="270" r:id="rId20"/>
    <p:sldId id="271" r:id="rId21"/>
    <p:sldId id="273"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9C5D71F-9FFD-445D-A777-2F6EC91A7804}" type="datetimeFigureOut">
              <a:rPr lang="fr-FR" smtClean="0"/>
              <a:t>12/10/2019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BB9D8E-BA98-4E4E-B76D-07B52073A571}" type="slidenum">
              <a:rPr lang="fr-FR" smtClean="0"/>
              <a:t>‹N°›</a:t>
            </a:fld>
            <a:endParaRPr lang="fr-FR"/>
          </a:p>
        </p:txBody>
      </p:sp>
    </p:spTree>
    <p:extLst>
      <p:ext uri="{BB962C8B-B14F-4D97-AF65-F5344CB8AC3E}">
        <p14:creationId xmlns:p14="http://schemas.microsoft.com/office/powerpoint/2010/main" val="2652919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9C5D71F-9FFD-445D-A777-2F6EC91A7804}" type="datetimeFigureOut">
              <a:rPr lang="fr-FR" smtClean="0"/>
              <a:t>12/10/2019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BB9D8E-BA98-4E4E-B76D-07B52073A571}" type="slidenum">
              <a:rPr lang="fr-FR" smtClean="0"/>
              <a:t>‹N°›</a:t>
            </a:fld>
            <a:endParaRPr lang="fr-FR"/>
          </a:p>
        </p:txBody>
      </p:sp>
    </p:spTree>
    <p:extLst>
      <p:ext uri="{BB962C8B-B14F-4D97-AF65-F5344CB8AC3E}">
        <p14:creationId xmlns:p14="http://schemas.microsoft.com/office/powerpoint/2010/main" val="325942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9C5D71F-9FFD-445D-A777-2F6EC91A7804}" type="datetimeFigureOut">
              <a:rPr lang="fr-FR" smtClean="0"/>
              <a:t>12/10/2019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BB9D8E-BA98-4E4E-B76D-07B52073A571}" type="slidenum">
              <a:rPr lang="fr-FR" smtClean="0"/>
              <a:t>‹N°›</a:t>
            </a:fld>
            <a:endParaRPr lang="fr-FR"/>
          </a:p>
        </p:txBody>
      </p:sp>
    </p:spTree>
    <p:extLst>
      <p:ext uri="{BB962C8B-B14F-4D97-AF65-F5344CB8AC3E}">
        <p14:creationId xmlns:p14="http://schemas.microsoft.com/office/powerpoint/2010/main" val="1327844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9C5D71F-9FFD-445D-A777-2F6EC91A7804}" type="datetimeFigureOut">
              <a:rPr lang="fr-FR" smtClean="0"/>
              <a:t>12/10/2019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BB9D8E-BA98-4E4E-B76D-07B52073A571}" type="slidenum">
              <a:rPr lang="fr-FR" smtClean="0"/>
              <a:t>‹N°›</a:t>
            </a:fld>
            <a:endParaRPr lang="fr-FR"/>
          </a:p>
        </p:txBody>
      </p:sp>
    </p:spTree>
    <p:extLst>
      <p:ext uri="{BB962C8B-B14F-4D97-AF65-F5344CB8AC3E}">
        <p14:creationId xmlns:p14="http://schemas.microsoft.com/office/powerpoint/2010/main" val="2226418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9C5D71F-9FFD-445D-A777-2F6EC91A7804}" type="datetimeFigureOut">
              <a:rPr lang="fr-FR" smtClean="0"/>
              <a:t>12/10/2019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BB9D8E-BA98-4E4E-B76D-07B52073A571}" type="slidenum">
              <a:rPr lang="fr-FR" smtClean="0"/>
              <a:t>‹N°›</a:t>
            </a:fld>
            <a:endParaRPr lang="fr-FR"/>
          </a:p>
        </p:txBody>
      </p:sp>
    </p:spTree>
    <p:extLst>
      <p:ext uri="{BB962C8B-B14F-4D97-AF65-F5344CB8AC3E}">
        <p14:creationId xmlns:p14="http://schemas.microsoft.com/office/powerpoint/2010/main" val="1636726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9C5D71F-9FFD-445D-A777-2F6EC91A7804}" type="datetimeFigureOut">
              <a:rPr lang="fr-FR" smtClean="0"/>
              <a:t>12/10/2019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BB9D8E-BA98-4E4E-B76D-07B52073A571}" type="slidenum">
              <a:rPr lang="fr-FR" smtClean="0"/>
              <a:t>‹N°›</a:t>
            </a:fld>
            <a:endParaRPr lang="fr-FR"/>
          </a:p>
        </p:txBody>
      </p:sp>
    </p:spTree>
    <p:extLst>
      <p:ext uri="{BB962C8B-B14F-4D97-AF65-F5344CB8AC3E}">
        <p14:creationId xmlns:p14="http://schemas.microsoft.com/office/powerpoint/2010/main" val="3894777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9C5D71F-9FFD-445D-A777-2F6EC91A7804}" type="datetimeFigureOut">
              <a:rPr lang="fr-FR" smtClean="0"/>
              <a:t>12/10/2019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DBB9D8E-BA98-4E4E-B76D-07B52073A571}" type="slidenum">
              <a:rPr lang="fr-FR" smtClean="0"/>
              <a:t>‹N°›</a:t>
            </a:fld>
            <a:endParaRPr lang="fr-FR"/>
          </a:p>
        </p:txBody>
      </p:sp>
    </p:spTree>
    <p:extLst>
      <p:ext uri="{BB962C8B-B14F-4D97-AF65-F5344CB8AC3E}">
        <p14:creationId xmlns:p14="http://schemas.microsoft.com/office/powerpoint/2010/main" val="2599851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9C5D71F-9FFD-445D-A777-2F6EC91A7804}" type="datetimeFigureOut">
              <a:rPr lang="fr-FR" smtClean="0"/>
              <a:t>12/10/2019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BB9D8E-BA98-4E4E-B76D-07B52073A571}" type="slidenum">
              <a:rPr lang="fr-FR" smtClean="0"/>
              <a:t>‹N°›</a:t>
            </a:fld>
            <a:endParaRPr lang="fr-FR"/>
          </a:p>
        </p:txBody>
      </p:sp>
    </p:spTree>
    <p:extLst>
      <p:ext uri="{BB962C8B-B14F-4D97-AF65-F5344CB8AC3E}">
        <p14:creationId xmlns:p14="http://schemas.microsoft.com/office/powerpoint/2010/main" val="223228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9C5D71F-9FFD-445D-A777-2F6EC91A7804}" type="datetimeFigureOut">
              <a:rPr lang="fr-FR" smtClean="0"/>
              <a:t>12/10/2019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DBB9D8E-BA98-4E4E-B76D-07B52073A571}" type="slidenum">
              <a:rPr lang="fr-FR" smtClean="0"/>
              <a:t>‹N°›</a:t>
            </a:fld>
            <a:endParaRPr lang="fr-FR"/>
          </a:p>
        </p:txBody>
      </p:sp>
    </p:spTree>
    <p:extLst>
      <p:ext uri="{BB962C8B-B14F-4D97-AF65-F5344CB8AC3E}">
        <p14:creationId xmlns:p14="http://schemas.microsoft.com/office/powerpoint/2010/main" val="16115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9C5D71F-9FFD-445D-A777-2F6EC91A7804}" type="datetimeFigureOut">
              <a:rPr lang="fr-FR" smtClean="0"/>
              <a:t>12/10/2019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BB9D8E-BA98-4E4E-B76D-07B52073A571}" type="slidenum">
              <a:rPr lang="fr-FR" smtClean="0"/>
              <a:t>‹N°›</a:t>
            </a:fld>
            <a:endParaRPr lang="fr-FR"/>
          </a:p>
        </p:txBody>
      </p:sp>
    </p:spTree>
    <p:extLst>
      <p:ext uri="{BB962C8B-B14F-4D97-AF65-F5344CB8AC3E}">
        <p14:creationId xmlns:p14="http://schemas.microsoft.com/office/powerpoint/2010/main" val="3206664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9C5D71F-9FFD-445D-A777-2F6EC91A7804}" type="datetimeFigureOut">
              <a:rPr lang="fr-FR" smtClean="0"/>
              <a:t>12/10/2019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BB9D8E-BA98-4E4E-B76D-07B52073A571}" type="slidenum">
              <a:rPr lang="fr-FR" smtClean="0"/>
              <a:t>‹N°›</a:t>
            </a:fld>
            <a:endParaRPr lang="fr-FR"/>
          </a:p>
        </p:txBody>
      </p:sp>
    </p:spTree>
    <p:extLst>
      <p:ext uri="{BB962C8B-B14F-4D97-AF65-F5344CB8AC3E}">
        <p14:creationId xmlns:p14="http://schemas.microsoft.com/office/powerpoint/2010/main" val="4075830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C5D71F-9FFD-445D-A777-2F6EC91A7804}" type="datetimeFigureOut">
              <a:rPr lang="fr-FR" smtClean="0"/>
              <a:t>12/10/2019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B9D8E-BA98-4E4E-B76D-07B52073A571}" type="slidenum">
              <a:rPr lang="fr-FR" smtClean="0"/>
              <a:t>‹N°›</a:t>
            </a:fld>
            <a:endParaRPr lang="fr-FR"/>
          </a:p>
        </p:txBody>
      </p:sp>
    </p:spTree>
    <p:extLst>
      <p:ext uri="{BB962C8B-B14F-4D97-AF65-F5344CB8AC3E}">
        <p14:creationId xmlns:p14="http://schemas.microsoft.com/office/powerpoint/2010/main" val="2464526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11" y="-9005"/>
            <a:ext cx="9182811" cy="6887108"/>
          </a:xfrm>
        </p:spPr>
      </p:pic>
      <p:sp>
        <p:nvSpPr>
          <p:cNvPr id="2" name="Titre 1"/>
          <p:cNvSpPr>
            <a:spLocks noGrp="1"/>
          </p:cNvSpPr>
          <p:nvPr>
            <p:ph type="title"/>
          </p:nvPr>
        </p:nvSpPr>
        <p:spPr>
          <a:xfrm>
            <a:off x="467544" y="116632"/>
            <a:ext cx="8229600" cy="1143000"/>
          </a:xfrm>
        </p:spPr>
        <p:txBody>
          <a:bodyPr>
            <a:noAutofit/>
          </a:bodyPr>
          <a:lstStyle/>
          <a:p>
            <a:r>
              <a:rPr lang="fr-FR" sz="8800" b="1" dirty="0" smtClean="0">
                <a:solidFill>
                  <a:srgbClr val="FF0000"/>
                </a:solidFill>
                <a:effectLst>
                  <a:outerShdw blurRad="38100" dist="38100" dir="2700000" algn="tl">
                    <a:srgbClr val="000000">
                      <a:alpha val="43137"/>
                    </a:srgbClr>
                  </a:outerShdw>
                </a:effectLst>
              </a:rPr>
              <a:t>La Pentecôte</a:t>
            </a:r>
            <a:endParaRPr lang="fr-FR" sz="8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9730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16632"/>
            <a:ext cx="8496944" cy="6858000"/>
          </a:xfrm>
        </p:spPr>
        <p:txBody>
          <a:bodyPr>
            <a:normAutofit fontScale="70000" lnSpcReduction="20000"/>
          </a:bodyPr>
          <a:lstStyle/>
          <a:p>
            <a:pPr marL="0" indent="0" algn="just">
              <a:buNone/>
            </a:pPr>
            <a:r>
              <a:rPr lang="fr-FR" dirty="0" smtClean="0"/>
              <a:t>Troisièmement, </a:t>
            </a:r>
            <a:r>
              <a:rPr lang="fr-FR" b="1" dirty="0" smtClean="0"/>
              <a:t>l'épisode de Babel </a:t>
            </a:r>
            <a:r>
              <a:rPr lang="fr-FR" dirty="0" smtClean="0"/>
              <a:t>: vous vous souvenez de l'histoire de Babel : en la simplifiant beaucoup, on peut la raconter comme une pièce en deux actes : Acte 1, tous les hommes parlaient la même langue : ils avaient le même langage et les mêmes mots. Ils décident d'entreprendre une grande œuvre qui mobilisera toutes leurs énergies : la construction d'une tour immense... Acte 2, Dieu intervient pour mettre le holà : il les disperse à la surface de la terre et brouille leurs langues. Désormais les hommes ne se comprendront plus... Nous nous demandons souvent ce qu'il faut en conclure ?... Si on veut bien ne pas faire de procès d'intention à Dieu, impossible d'imaginer qu'il ait agi pour autre chose que pour notre bonheur... Donc, si Dieu intervient, c'est pour épargner à l'humanité une fausse piste : la piste de la pensée unique, du projet unique ; quelque chose comme « mes petits enfants, vous recherchez l'unité, c'est bien ; mais ne vous trompez pas de chemin : l'unité n'est pas dans l'uniformité ! La véritable unité de l'amour ne peut se trouver que dans la diversité ».</a:t>
            </a:r>
          </a:p>
          <a:p>
            <a:pPr marL="0" indent="0" algn="just">
              <a:buNone/>
            </a:pPr>
            <a:r>
              <a:rPr lang="fr-FR" dirty="0" smtClean="0"/>
              <a:t/>
            </a:r>
            <a:br>
              <a:rPr lang="fr-FR" dirty="0" smtClean="0"/>
            </a:br>
            <a:r>
              <a:rPr lang="fr-FR" dirty="0" smtClean="0"/>
              <a:t>Le récit de la Pentecôte chez Luc s'inscrit bien dans la ligne de Babel : à Babel, l'humanité apprend la diversité, à la Pentecôte, elle apprend l'unité dans la diversité : désormais toutes les nations qui sont sous le ciel entendent proclamer dans leurs diverses langues l'unique message : les merveilles de Dieu ». (M.N. </a:t>
            </a:r>
            <a:r>
              <a:rPr lang="fr-FR" dirty="0" err="1" smtClean="0"/>
              <a:t>Thabut</a:t>
            </a:r>
            <a:r>
              <a:rPr lang="fr-FR" dirty="0" smtClean="0"/>
              <a:t>)</a:t>
            </a:r>
          </a:p>
        </p:txBody>
      </p:sp>
    </p:spTree>
    <p:extLst>
      <p:ext uri="{BB962C8B-B14F-4D97-AF65-F5344CB8AC3E}">
        <p14:creationId xmlns:p14="http://schemas.microsoft.com/office/powerpoint/2010/main" val="74998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476672"/>
            <a:ext cx="8291264" cy="6048672"/>
          </a:xfrm>
        </p:spPr>
        <p:txBody>
          <a:bodyPr>
            <a:normAutofit fontScale="85000" lnSpcReduction="20000"/>
          </a:bodyPr>
          <a:lstStyle/>
          <a:p>
            <a:pPr marL="0" indent="0" algn="just">
              <a:buNone/>
            </a:pPr>
            <a:r>
              <a:rPr lang="fr-FR" dirty="0" smtClean="0"/>
              <a:t>Le </a:t>
            </a:r>
            <a:r>
              <a:rPr lang="fr-FR" dirty="0"/>
              <a:t>Seigneur Jésus, homme parfait, reçut aussi le Saint Esprit au début de son ministère: </a:t>
            </a:r>
            <a:r>
              <a:rPr lang="fr-FR" b="1" dirty="0">
                <a:solidFill>
                  <a:srgbClr val="FF0000"/>
                </a:solidFill>
              </a:rPr>
              <a:t>«Jésus qui était de Nazareth... Dieu l’a oint de l’Esprit Saint et de puissance, lui qui a passé de lieu en lieu, faisant du bien»</a:t>
            </a:r>
            <a:r>
              <a:rPr lang="fr-FR" dirty="0"/>
              <a:t> </a:t>
            </a:r>
            <a:r>
              <a:rPr lang="fr-FR" sz="2400" dirty="0"/>
              <a:t>(Actes </a:t>
            </a:r>
            <a:r>
              <a:rPr lang="fr-FR" sz="2400" dirty="0" smtClean="0"/>
              <a:t>10,38</a:t>
            </a:r>
            <a:r>
              <a:rPr lang="fr-FR" sz="2400" dirty="0"/>
              <a:t>). </a:t>
            </a:r>
            <a:r>
              <a:rPr lang="fr-FR" dirty="0"/>
              <a:t>Sur lui, le Saint Esprit descendit sous la forme d’une colombe, symbole de la grâce, de la bonté, de la douceur qui ont caractérisé tout le ministère de Jésus, </a:t>
            </a:r>
            <a:r>
              <a:rPr lang="fr-FR" b="1" dirty="0">
                <a:solidFill>
                  <a:srgbClr val="FF0000"/>
                </a:solidFill>
              </a:rPr>
              <a:t>lui dont on n’entendrait pas la voix dans les rues et qui n’éteindrait pas le lumignon qui fume</a:t>
            </a:r>
            <a:r>
              <a:rPr lang="fr-FR" dirty="0"/>
              <a:t> </a:t>
            </a:r>
            <a:r>
              <a:rPr lang="fr-FR" sz="2400" dirty="0"/>
              <a:t>(voir </a:t>
            </a:r>
            <a:r>
              <a:rPr lang="fr-FR" sz="2400" dirty="0" smtClean="0"/>
              <a:t>Mt</a:t>
            </a:r>
            <a:r>
              <a:rPr lang="fr-FR" sz="2400" dirty="0"/>
              <a:t>. </a:t>
            </a:r>
            <a:r>
              <a:rPr lang="fr-FR" sz="2400" dirty="0" smtClean="0"/>
              <a:t>12,19-20</a:t>
            </a:r>
            <a:r>
              <a:rPr lang="fr-FR" sz="2400" dirty="0"/>
              <a:t>). </a:t>
            </a:r>
            <a:r>
              <a:rPr lang="fr-FR" dirty="0"/>
              <a:t>Venant sur les disciples, il apparaît en langues divisées, comme de feu, emblème du jugement; chez le Seigneur il n’y avait rien à juger et son ministère ne portait pas le caractère de jugement, bien au contraire, tandis que l’œuvre du Saint Esprit, au milieu d’un monde opposé à Dieu, jugerait tout ce qui n’était pas selon Dieu. C’est pourquoi un souffle impétueux se fit entendre, qui remplit toute la maison. Rien de semblable n’eut lieu lorsque le Saint Esprit descendit sur </a:t>
            </a:r>
            <a:r>
              <a:rPr lang="fr-FR" dirty="0" smtClean="0"/>
              <a:t>Jésus. 		</a:t>
            </a:r>
            <a:r>
              <a:rPr lang="fr-FR" dirty="0" smtClean="0">
                <a:solidFill>
                  <a:schemeClr val="tx1"/>
                </a:solidFill>
              </a:rPr>
              <a:t>(www.bibleenligne.com)</a:t>
            </a:r>
            <a:endParaRPr lang="fr-FR" dirty="0"/>
          </a:p>
        </p:txBody>
      </p:sp>
    </p:spTree>
    <p:extLst>
      <p:ext uri="{BB962C8B-B14F-4D97-AF65-F5344CB8AC3E}">
        <p14:creationId xmlns:p14="http://schemas.microsoft.com/office/powerpoint/2010/main" val="1546139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60648"/>
            <a:ext cx="8435280" cy="6408712"/>
          </a:xfrm>
        </p:spPr>
        <p:txBody>
          <a:bodyPr>
            <a:normAutofit fontScale="70000" lnSpcReduction="20000"/>
          </a:bodyPr>
          <a:lstStyle/>
          <a:p>
            <a:pPr marL="0" indent="0" algn="just">
              <a:buNone/>
            </a:pPr>
            <a:r>
              <a:rPr lang="fr-FR" dirty="0" smtClean="0"/>
              <a:t>Ce </a:t>
            </a:r>
            <a:r>
              <a:rPr lang="fr-FR" dirty="0"/>
              <a:t>chapitre présente la venue du Saint Esprit au point de vue de la puissance et des capacités dont les disciples avaient besoin </a:t>
            </a:r>
            <a:r>
              <a:rPr lang="fr-FR" b="1" dirty="0"/>
              <a:t>pour accomplir leur service</a:t>
            </a:r>
            <a:r>
              <a:rPr lang="fr-FR" dirty="0"/>
              <a:t>. </a:t>
            </a:r>
            <a:endParaRPr lang="fr-FR" dirty="0" smtClean="0"/>
          </a:p>
          <a:p>
            <a:pPr marL="0" indent="0" algn="just">
              <a:buNone/>
            </a:pPr>
            <a:r>
              <a:rPr lang="fr-FR" dirty="0" smtClean="0"/>
              <a:t>En </a:t>
            </a:r>
            <a:r>
              <a:rPr lang="fr-FR" dirty="0"/>
              <a:t>même temps (nous l’apprenons par d’autres </a:t>
            </a:r>
            <a:r>
              <a:rPr lang="fr-FR" dirty="0" smtClean="0"/>
              <a:t>passages </a:t>
            </a:r>
            <a:r>
              <a:rPr lang="fr-FR" dirty="0"/>
              <a:t>de la </a:t>
            </a:r>
            <a:r>
              <a:rPr lang="fr-FR" dirty="0" smtClean="0"/>
              <a:t>bible) </a:t>
            </a:r>
            <a:r>
              <a:rPr lang="fr-FR" dirty="0"/>
              <a:t>ils le recevaient individuellement comme Esprit d’adoption, par lequel ils avaient la conscience qu’ils étaient </a:t>
            </a:r>
            <a:r>
              <a:rPr lang="fr-FR" b="1" dirty="0">
                <a:solidFill>
                  <a:srgbClr val="FF0000"/>
                </a:solidFill>
              </a:rPr>
              <a:t>enfants de Dieu </a:t>
            </a:r>
            <a:r>
              <a:rPr lang="fr-FR" sz="2600" dirty="0"/>
              <a:t>(</a:t>
            </a:r>
            <a:r>
              <a:rPr lang="fr-FR" sz="2600" dirty="0" err="1" smtClean="0"/>
              <a:t>Rm</a:t>
            </a:r>
            <a:r>
              <a:rPr lang="fr-FR" sz="2600" dirty="0" smtClean="0"/>
              <a:t> 8,14-17</a:t>
            </a:r>
            <a:r>
              <a:rPr lang="fr-FR" sz="2600" dirty="0"/>
              <a:t>). </a:t>
            </a:r>
            <a:endParaRPr lang="fr-FR" sz="2600" dirty="0" smtClean="0"/>
          </a:p>
          <a:p>
            <a:pPr marL="0" indent="0" algn="just">
              <a:buNone/>
            </a:pPr>
            <a:r>
              <a:rPr lang="fr-FR" dirty="0" smtClean="0"/>
              <a:t>C’est </a:t>
            </a:r>
            <a:r>
              <a:rPr lang="fr-FR" dirty="0"/>
              <a:t>aussi par la venue de l’Esprit Saint que Dieu est venu habiter dans sa maison, composée de tous les croyants qui sont sur la terre. </a:t>
            </a:r>
            <a:r>
              <a:rPr lang="fr-FR" b="1" i="1" dirty="0">
                <a:solidFill>
                  <a:srgbClr val="FF0000"/>
                </a:solidFill>
              </a:rPr>
              <a:t>«Vous êtes édifiés ensemble, pour être une habitation de Dieu par l’Esprit»</a:t>
            </a:r>
            <a:r>
              <a:rPr lang="fr-FR" b="1" dirty="0">
                <a:solidFill>
                  <a:srgbClr val="FF0000"/>
                </a:solidFill>
              </a:rPr>
              <a:t> </a:t>
            </a:r>
            <a:endParaRPr lang="fr-FR" b="1" dirty="0" smtClean="0">
              <a:solidFill>
                <a:srgbClr val="FF0000"/>
              </a:solidFill>
            </a:endParaRPr>
          </a:p>
          <a:p>
            <a:pPr marL="0" indent="0" algn="just">
              <a:buNone/>
            </a:pPr>
            <a:r>
              <a:rPr lang="fr-FR" sz="2600" dirty="0" smtClean="0"/>
              <a:t>(</a:t>
            </a:r>
            <a:r>
              <a:rPr lang="fr-FR" sz="2600" dirty="0" err="1" smtClean="0"/>
              <a:t>Ép</a:t>
            </a:r>
            <a:r>
              <a:rPr lang="fr-FR" sz="2600" dirty="0" smtClean="0"/>
              <a:t> 2,22</a:t>
            </a:r>
            <a:r>
              <a:rPr lang="fr-FR" sz="2600" dirty="0"/>
              <a:t>). </a:t>
            </a:r>
            <a:endParaRPr lang="fr-FR" sz="2600" dirty="0" smtClean="0"/>
          </a:p>
          <a:p>
            <a:pPr marL="0" indent="0" algn="just">
              <a:buNone/>
            </a:pPr>
            <a:r>
              <a:rPr lang="fr-FR" dirty="0" smtClean="0"/>
              <a:t>C’est </a:t>
            </a:r>
            <a:r>
              <a:rPr lang="fr-FR" dirty="0"/>
              <a:t>encore à ce moment-là que les disciples furent baptisés ensemble d’un seul Esprit pour être un seul corps, le corps de Christ, dont lui est la tête glorifiée dans le ciel. </a:t>
            </a:r>
            <a:r>
              <a:rPr lang="fr-FR" b="1" i="1" dirty="0">
                <a:solidFill>
                  <a:srgbClr val="FF0000"/>
                </a:solidFill>
              </a:rPr>
              <a:t>«Nous avons tous été baptisés d’un seul Esprit pour être un seul corps, soit Juifs, soit Grecs, soit esclaves, soit hommes libres; et nous avons tous été abreuvés pour l’unité d’un seul Esprit»</a:t>
            </a:r>
            <a:r>
              <a:rPr lang="fr-FR" dirty="0"/>
              <a:t> </a:t>
            </a:r>
            <a:endParaRPr lang="fr-FR" dirty="0" smtClean="0"/>
          </a:p>
          <a:p>
            <a:pPr marL="0" indent="0" algn="just">
              <a:buNone/>
            </a:pPr>
            <a:r>
              <a:rPr lang="fr-FR" sz="2600" dirty="0" smtClean="0"/>
              <a:t>(</a:t>
            </a:r>
            <a:r>
              <a:rPr lang="fr-FR" sz="2600" dirty="0"/>
              <a:t>1 Cor. </a:t>
            </a:r>
            <a:r>
              <a:rPr lang="fr-FR" sz="2600" dirty="0" smtClean="0"/>
              <a:t>12,13</a:t>
            </a:r>
            <a:r>
              <a:rPr lang="fr-FR" sz="2600" dirty="0"/>
              <a:t>). </a:t>
            </a:r>
            <a:endParaRPr lang="fr-FR" sz="2600" dirty="0" smtClean="0"/>
          </a:p>
          <a:p>
            <a:pPr marL="0" indent="0" algn="just">
              <a:buNone/>
            </a:pPr>
            <a:r>
              <a:rPr lang="fr-FR" dirty="0" smtClean="0"/>
              <a:t>En </a:t>
            </a:r>
            <a:r>
              <a:rPr lang="fr-FR" dirty="0"/>
              <a:t>un mot, c’est par la descente du Saint Esprit que l’Église, ou l’Assemblée, a été formée sur la terre. Par le même Esprit le croyant devient capable de comprendre les Écritures. Il est les arrhes de l’héritage céleste, c’est-à-dire que, par lui, nous avons déjà une partie de ce que nous espérons. Dans la gloire toute sa puissance, sans entraves, nous fera jouir de toutes nos bénédictions en Christ</a:t>
            </a:r>
            <a:r>
              <a:rPr lang="fr-FR" dirty="0" smtClean="0"/>
              <a:t>.</a:t>
            </a:r>
            <a:endParaRPr lang="fr-FR" dirty="0"/>
          </a:p>
        </p:txBody>
      </p:sp>
    </p:spTree>
    <p:extLst>
      <p:ext uri="{BB962C8B-B14F-4D97-AF65-F5344CB8AC3E}">
        <p14:creationId xmlns:p14="http://schemas.microsoft.com/office/powerpoint/2010/main" val="1044259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332656"/>
            <a:ext cx="8496944" cy="6336704"/>
          </a:xfrm>
        </p:spPr>
        <p:txBody>
          <a:bodyPr>
            <a:normAutofit fontScale="70000" lnSpcReduction="20000"/>
          </a:bodyPr>
          <a:lstStyle/>
          <a:p>
            <a:pPr marL="0" indent="0" algn="just">
              <a:buNone/>
            </a:pPr>
            <a:r>
              <a:rPr lang="fr-FR" b="1" dirty="0">
                <a:solidFill>
                  <a:srgbClr val="FF0000"/>
                </a:solidFill>
              </a:rPr>
              <a:t>«Beaucoup de prodiges et de miracles se faisaient par les apôtres». </a:t>
            </a:r>
            <a:r>
              <a:rPr lang="fr-FR" dirty="0"/>
              <a:t>Nous n’avons plus les apôtres pour faire des miracles, nécessaires pour l’établissement du christianisme, mais qui ne nourrissaient pas, ni n’édifiaient les assemblées. Ils s’adressaient aux gens du dehors; ils accompagnaient la prédication de la Parole, frappaient le monde d’étonnement; mais par eux-mêmes ne communiquaient la vie à personne. Toute l’œuvre de Dieu chez les </a:t>
            </a:r>
            <a:r>
              <a:rPr lang="fr-FR" dirty="0" err="1"/>
              <a:t>inconvertis</a:t>
            </a:r>
            <a:r>
              <a:rPr lang="fr-FR" dirty="0"/>
              <a:t>, chez les croyants et dans l’Assemblée, se fait au moyen de la Parole de Dieu, appliquée par le Saint Esprit. Le christianisme existe </a:t>
            </a:r>
            <a:r>
              <a:rPr lang="fr-FR"/>
              <a:t>depuis </a:t>
            </a:r>
            <a:r>
              <a:rPr lang="fr-FR" smtClean="0"/>
              <a:t>vingt </a:t>
            </a:r>
            <a:r>
              <a:rPr lang="fr-FR" dirty="0"/>
              <a:t>siècles. Les miracles, destinés à son établissement au milieu de Juifs hostiles et de païens superstitieux, n’ont donc plus leur raison d’être. Il est vrai que Dieu travaille pour sauver des pécheurs au milieu de nations qui professent le christianisme, mais sa Parole suffit. </a:t>
            </a:r>
            <a:r>
              <a:rPr lang="fr-FR" b="1" dirty="0">
                <a:solidFill>
                  <a:srgbClr val="FF0000"/>
                </a:solidFill>
              </a:rPr>
              <a:t>«La foi vient de ce qu’on entend, et ce qu’on entend par la parole de Dieu»</a:t>
            </a:r>
            <a:r>
              <a:rPr lang="fr-FR" dirty="0"/>
              <a:t> (</a:t>
            </a:r>
            <a:r>
              <a:rPr lang="fr-FR" dirty="0" err="1" smtClean="0"/>
              <a:t>Rm</a:t>
            </a:r>
            <a:r>
              <a:rPr lang="fr-FR" dirty="0" smtClean="0"/>
              <a:t> 10,17</a:t>
            </a:r>
            <a:r>
              <a:rPr lang="fr-FR" dirty="0"/>
              <a:t>). L’homme riche dans les tourments (</a:t>
            </a:r>
            <a:r>
              <a:rPr lang="fr-FR" dirty="0" err="1" smtClean="0"/>
              <a:t>Lc</a:t>
            </a:r>
            <a:r>
              <a:rPr lang="fr-FR" dirty="0" smtClean="0"/>
              <a:t> </a:t>
            </a:r>
            <a:r>
              <a:rPr lang="fr-FR" dirty="0"/>
              <a:t>16) aurait voulu qu’un miracle s’accomplît pour que ses frères ne vinssent pas dans le lieu où il était. Mais il lui est répondu: </a:t>
            </a:r>
            <a:r>
              <a:rPr lang="fr-FR" b="1" dirty="0">
                <a:solidFill>
                  <a:srgbClr val="FF0000"/>
                </a:solidFill>
              </a:rPr>
              <a:t>«Ils ont Moïse et les prophètes — savoir les Écritures — qu’ils les écoutent... S’ils n’écoutent pas Moïse et les prophètes, ils ne seront pas persuadés non plus si quelqu’un ressuscitait d’entre les morts». </a:t>
            </a:r>
            <a:r>
              <a:rPr lang="fr-FR" dirty="0"/>
              <a:t>Le Seigneur prouve par cela que la Parole de Dieu seule opère le salut dans les cœurs. La puissance miraculeuse, que l’on réclame tant dans certains milieux, n’est absolument pas nécessaire, ni pour convertir, ni pour édifier les croyants. </a:t>
            </a:r>
          </a:p>
        </p:txBody>
      </p:sp>
    </p:spTree>
    <p:extLst>
      <p:ext uri="{BB962C8B-B14F-4D97-AF65-F5344CB8AC3E}">
        <p14:creationId xmlns:p14="http://schemas.microsoft.com/office/powerpoint/2010/main" val="3113683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08920"/>
            <a:ext cx="2566120" cy="1143000"/>
          </a:xfrm>
        </p:spPr>
        <p:txBody>
          <a:bodyPr>
            <a:normAutofit fontScale="90000"/>
          </a:bodyPr>
          <a:lstStyle/>
          <a:p>
            <a:r>
              <a:rPr lang="fr-FR" dirty="0" smtClean="0"/>
              <a:t>Retable de </a:t>
            </a:r>
            <a:r>
              <a:rPr lang="fr-FR" dirty="0" err="1" smtClean="0"/>
              <a:t>Wurzacher</a:t>
            </a:r>
            <a:r>
              <a:rPr lang="fr-FR" dirty="0" smtClean="0"/>
              <a:t> XV°</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1283" y="0"/>
            <a:ext cx="6522718" cy="6858000"/>
          </a:xfrm>
        </p:spPr>
      </p:pic>
    </p:spTree>
    <p:extLst>
      <p:ext uri="{BB962C8B-B14F-4D97-AF65-F5344CB8AC3E}">
        <p14:creationId xmlns:p14="http://schemas.microsoft.com/office/powerpoint/2010/main" val="741590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492896"/>
            <a:ext cx="3034680" cy="1143000"/>
          </a:xfrm>
        </p:spPr>
        <p:txBody>
          <a:bodyPr>
            <a:normAutofit fontScale="90000"/>
          </a:bodyPr>
          <a:lstStyle/>
          <a:p>
            <a:r>
              <a:rPr lang="fr-FR" dirty="0" smtClean="0"/>
              <a:t>El Greco 1600</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31264" y="-51185"/>
            <a:ext cx="3200976" cy="6960221"/>
          </a:xfrm>
        </p:spPr>
      </p:pic>
    </p:spTree>
    <p:extLst>
      <p:ext uri="{BB962C8B-B14F-4D97-AF65-F5344CB8AC3E}">
        <p14:creationId xmlns:p14="http://schemas.microsoft.com/office/powerpoint/2010/main" val="1390408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492896"/>
            <a:ext cx="2890664" cy="1143000"/>
          </a:xfrm>
        </p:spPr>
        <p:txBody>
          <a:bodyPr>
            <a:normAutofit fontScale="90000"/>
          </a:bodyPr>
          <a:lstStyle/>
          <a:p>
            <a:r>
              <a:rPr lang="fr-FR" dirty="0" smtClean="0"/>
              <a:t>Charles </a:t>
            </a:r>
            <a:br>
              <a:rPr lang="fr-FR" dirty="0" smtClean="0"/>
            </a:br>
            <a:r>
              <a:rPr lang="fr-FR" dirty="0" smtClean="0"/>
              <a:t>Le Brun</a:t>
            </a:r>
            <a:br>
              <a:rPr lang="fr-FR" dirty="0" smtClean="0"/>
            </a:br>
            <a:r>
              <a:rPr lang="fr-FR" dirty="0" smtClean="0"/>
              <a:t> 1654</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2163" y="11682"/>
            <a:ext cx="5751837" cy="6858796"/>
          </a:xfrm>
        </p:spPr>
      </p:pic>
    </p:spTree>
    <p:extLst>
      <p:ext uri="{BB962C8B-B14F-4D97-AF65-F5344CB8AC3E}">
        <p14:creationId xmlns:p14="http://schemas.microsoft.com/office/powerpoint/2010/main" val="2094556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276872"/>
            <a:ext cx="2530624" cy="1143000"/>
          </a:xfrm>
        </p:spPr>
        <p:txBody>
          <a:bodyPr>
            <a:normAutofit fontScale="90000"/>
          </a:bodyPr>
          <a:lstStyle/>
          <a:p>
            <a:r>
              <a:rPr lang="fr-FR" dirty="0" smtClean="0"/>
              <a:t>Ecole française XVII°</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1961" y="0"/>
            <a:ext cx="4932040" cy="6909929"/>
          </a:xfrm>
        </p:spPr>
      </p:pic>
    </p:spTree>
    <p:extLst>
      <p:ext uri="{BB962C8B-B14F-4D97-AF65-F5344CB8AC3E}">
        <p14:creationId xmlns:p14="http://schemas.microsoft.com/office/powerpoint/2010/main" val="2664009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2492896"/>
            <a:ext cx="2602632" cy="1143000"/>
          </a:xfrm>
        </p:spPr>
        <p:txBody>
          <a:bodyPr>
            <a:normAutofit fontScale="90000"/>
          </a:bodyPr>
          <a:lstStyle/>
          <a:p>
            <a:r>
              <a:rPr lang="fr-FR" dirty="0" smtClean="0"/>
              <a:t>Mont Athos XVII°</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8289" y="0"/>
            <a:ext cx="4825711" cy="6916854"/>
          </a:xfrm>
        </p:spPr>
      </p:pic>
    </p:spTree>
    <p:extLst>
      <p:ext uri="{BB962C8B-B14F-4D97-AF65-F5344CB8AC3E}">
        <p14:creationId xmlns:p14="http://schemas.microsoft.com/office/powerpoint/2010/main" val="1889639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1143000"/>
          </a:xfrm>
        </p:spPr>
        <p:txBody>
          <a:bodyPr/>
          <a:lstStyle/>
          <a:p>
            <a:r>
              <a:rPr lang="fr-FR" dirty="0" smtClean="0"/>
              <a:t>Jean Restout XVIII°</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042" y="1496446"/>
            <a:ext cx="9144000" cy="5383161"/>
          </a:xfrm>
        </p:spPr>
      </p:pic>
    </p:spTree>
    <p:extLst>
      <p:ext uri="{BB962C8B-B14F-4D97-AF65-F5344CB8AC3E}">
        <p14:creationId xmlns:p14="http://schemas.microsoft.com/office/powerpoint/2010/main" val="3145853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476672"/>
            <a:ext cx="8568952" cy="5904656"/>
          </a:xfrm>
        </p:spPr>
        <p:txBody>
          <a:bodyPr>
            <a:noAutofit/>
          </a:bodyPr>
          <a:lstStyle/>
          <a:p>
            <a:pPr marL="0" indent="0" algn="just">
              <a:buNone/>
            </a:pPr>
            <a:r>
              <a:rPr lang="fr-FR" sz="2400" dirty="0">
                <a:solidFill>
                  <a:srgbClr val="FF0000"/>
                </a:solidFill>
              </a:rPr>
              <a:t>01 Quand arriva le jour de la Pentecôte, au terme des cinquante jours, ils se trouvaient réunis tous ensemble.</a:t>
            </a:r>
          </a:p>
          <a:p>
            <a:pPr marL="0" indent="0" algn="just">
              <a:buNone/>
            </a:pPr>
            <a:r>
              <a:rPr lang="fr-FR" sz="2400" dirty="0">
                <a:solidFill>
                  <a:srgbClr val="FF0000"/>
                </a:solidFill>
              </a:rPr>
              <a:t>02 Soudain un bruit survint du ciel comme un violent coup de vent : la maison où ils étaient assis en fut remplie tout </a:t>
            </a:r>
            <a:r>
              <a:rPr lang="fr-FR" sz="2400" dirty="0" smtClean="0">
                <a:solidFill>
                  <a:srgbClr val="FF0000"/>
                </a:solidFill>
              </a:rPr>
              <a:t>entière.</a:t>
            </a:r>
          </a:p>
          <a:p>
            <a:pPr marL="0" indent="0" algn="just">
              <a:buNone/>
            </a:pPr>
            <a:r>
              <a:rPr lang="fr-FR" sz="2400" dirty="0" smtClean="0">
                <a:solidFill>
                  <a:srgbClr val="FF0000"/>
                </a:solidFill>
              </a:rPr>
              <a:t>03 Alors leur apparurent des langues qu’on aurait dites de feu, qui se partageaient, et il s’en posa une sur chacun d’eux.</a:t>
            </a:r>
          </a:p>
          <a:p>
            <a:pPr marL="0" indent="0" algn="just">
              <a:buNone/>
            </a:pPr>
            <a:r>
              <a:rPr lang="fr-FR" sz="2400" dirty="0" smtClean="0">
                <a:solidFill>
                  <a:srgbClr val="FF0000"/>
                </a:solidFill>
              </a:rPr>
              <a:t>04 Tous </a:t>
            </a:r>
            <a:r>
              <a:rPr lang="fr-FR" sz="2400" dirty="0">
                <a:solidFill>
                  <a:srgbClr val="FF0000"/>
                </a:solidFill>
              </a:rPr>
              <a:t>furent remplis d’Esprit Saint : ils se mirent à parler en d’autres langues, et chacun s’exprimait selon le don de l’Esprit.</a:t>
            </a:r>
          </a:p>
          <a:p>
            <a:pPr marL="0" indent="0" algn="just">
              <a:buNone/>
            </a:pPr>
            <a:r>
              <a:rPr lang="fr-FR" sz="2400" dirty="0">
                <a:solidFill>
                  <a:srgbClr val="FF0000"/>
                </a:solidFill>
              </a:rPr>
              <a:t>05 Or, il y avait, résidant à Jérusalem, des Juifs religieux, venant de toutes les nations sous le ciel.</a:t>
            </a:r>
          </a:p>
          <a:p>
            <a:pPr marL="0" indent="0" algn="just">
              <a:buNone/>
            </a:pPr>
            <a:r>
              <a:rPr lang="fr-FR" sz="2400" dirty="0">
                <a:solidFill>
                  <a:srgbClr val="FF0000"/>
                </a:solidFill>
              </a:rPr>
              <a:t>06 Lorsque ceux-ci entendirent la voix qui retentissait, ils se rassemblèrent en foule. Ils étaient en pleine confusion parce que chacun d’eux entendait dans son propre dialecte ceux qui parlaient.</a:t>
            </a:r>
          </a:p>
          <a:p>
            <a:pPr marL="0" indent="0" algn="just">
              <a:buNone/>
            </a:pPr>
            <a:r>
              <a:rPr lang="fr-FR" sz="2400" dirty="0">
                <a:solidFill>
                  <a:srgbClr val="FF0000"/>
                </a:solidFill>
              </a:rPr>
              <a:t>07 Dans la stupéfaction et l’émerveillement, ils disaient : « Ces gens qui parlent ne sont-ils pas tous Galiléens ?</a:t>
            </a:r>
          </a:p>
          <a:p>
            <a:endParaRPr lang="fr-FR" sz="1100" dirty="0"/>
          </a:p>
        </p:txBody>
      </p:sp>
    </p:spTree>
    <p:extLst>
      <p:ext uri="{BB962C8B-B14F-4D97-AF65-F5344CB8AC3E}">
        <p14:creationId xmlns:p14="http://schemas.microsoft.com/office/powerpoint/2010/main" val="2495106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276872"/>
            <a:ext cx="2242592" cy="1143000"/>
          </a:xfrm>
        </p:spPr>
        <p:txBody>
          <a:bodyPr>
            <a:normAutofit fontScale="90000"/>
          </a:bodyPr>
          <a:lstStyle/>
          <a:p>
            <a:r>
              <a:rPr lang="fr-FR" dirty="0" smtClean="0"/>
              <a:t>Jean Restout XVIII°</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4193" y="33163"/>
            <a:ext cx="6870640" cy="6824837"/>
          </a:xfrm>
        </p:spPr>
      </p:pic>
    </p:spTree>
    <p:extLst>
      <p:ext uri="{BB962C8B-B14F-4D97-AF65-F5344CB8AC3E}">
        <p14:creationId xmlns:p14="http://schemas.microsoft.com/office/powerpoint/2010/main" val="2729724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492896"/>
            <a:ext cx="2962672" cy="1143000"/>
          </a:xfrm>
        </p:spPr>
        <p:txBody>
          <a:bodyPr>
            <a:noAutofit/>
          </a:bodyPr>
          <a:lstStyle/>
          <a:p>
            <a:r>
              <a:rPr lang="fr-FR" sz="5400" dirty="0" smtClean="0"/>
              <a:t>Icône de Novgorod</a:t>
            </a:r>
            <a:endParaRPr lang="fr-FR" sz="54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6923" y="0"/>
            <a:ext cx="4847077" cy="6826871"/>
          </a:xfrm>
        </p:spPr>
      </p:pic>
    </p:spTree>
    <p:extLst>
      <p:ext uri="{BB962C8B-B14F-4D97-AF65-F5344CB8AC3E}">
        <p14:creationId xmlns:p14="http://schemas.microsoft.com/office/powerpoint/2010/main" val="2398264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692696"/>
            <a:ext cx="8856984" cy="5904656"/>
          </a:xfrm>
        </p:spPr>
        <p:txBody>
          <a:bodyPr>
            <a:normAutofit fontScale="55000" lnSpcReduction="20000"/>
          </a:bodyPr>
          <a:lstStyle/>
          <a:p>
            <a:pPr marL="0" indent="0" algn="just">
              <a:buNone/>
            </a:pPr>
            <a:r>
              <a:rPr lang="fr-FR" sz="4400" dirty="0">
                <a:solidFill>
                  <a:srgbClr val="FF0000"/>
                </a:solidFill>
              </a:rPr>
              <a:t>08 Comment se fait-il que chacun de nous les entende dans son propre dialecte, sa langue maternelle ?</a:t>
            </a:r>
          </a:p>
          <a:p>
            <a:pPr marL="0" indent="0" algn="just">
              <a:buNone/>
            </a:pPr>
            <a:r>
              <a:rPr lang="fr-FR" sz="4400" dirty="0">
                <a:solidFill>
                  <a:srgbClr val="FF0000"/>
                </a:solidFill>
              </a:rPr>
              <a:t>09 Parthes, Mèdes et Élamites, habitants de la Mésopotamie, de la Judée et de la Cappadoce, de la province du Pont et de celle d’Asie,</a:t>
            </a:r>
          </a:p>
          <a:p>
            <a:pPr marL="0" indent="0" algn="just">
              <a:buNone/>
            </a:pPr>
            <a:r>
              <a:rPr lang="fr-FR" sz="4400" dirty="0">
                <a:solidFill>
                  <a:srgbClr val="FF0000"/>
                </a:solidFill>
              </a:rPr>
              <a:t>10 de la Phrygie et de la Pamphylie, de l’Égypte et des contrées de Libye proches de Cyrène, Romains de passage,</a:t>
            </a:r>
          </a:p>
          <a:p>
            <a:pPr marL="0" indent="0" algn="just">
              <a:buNone/>
            </a:pPr>
            <a:r>
              <a:rPr lang="fr-FR" sz="4400" dirty="0">
                <a:solidFill>
                  <a:srgbClr val="FF0000"/>
                </a:solidFill>
              </a:rPr>
              <a:t>11 Juifs de naissance et convertis, Crétois et Arabes, tous nous les entendons parler dans nos langues des merveilles de Dieu. »</a:t>
            </a:r>
          </a:p>
          <a:p>
            <a:pPr marL="0" indent="0" algn="just">
              <a:buNone/>
            </a:pPr>
            <a:r>
              <a:rPr lang="fr-FR" sz="4400" dirty="0">
                <a:solidFill>
                  <a:srgbClr val="FF0000"/>
                </a:solidFill>
              </a:rPr>
              <a:t>12 Ils étaient tous dans la stupéfaction et la perplexité, se disant l’un à l’autre : « Qu’est-ce que cela signifie ? »</a:t>
            </a:r>
          </a:p>
          <a:p>
            <a:pPr marL="0" indent="0" algn="just">
              <a:buNone/>
            </a:pPr>
            <a:r>
              <a:rPr lang="fr-FR" sz="4400" dirty="0">
                <a:solidFill>
                  <a:srgbClr val="FF0000"/>
                </a:solidFill>
              </a:rPr>
              <a:t>13 D’autres se moquaient et disaient : « Ils sont pleins de vin doux ! »</a:t>
            </a:r>
          </a:p>
          <a:p>
            <a:pPr marL="0" indent="0" algn="just">
              <a:buNone/>
            </a:pPr>
            <a:r>
              <a:rPr lang="fr-FR" sz="4400" dirty="0">
                <a:solidFill>
                  <a:srgbClr val="FF0000"/>
                </a:solidFill>
              </a:rPr>
              <a:t>14 Alors Pierre, debout avec les onze autres Apôtres, éleva la voix et leur fit cette déclaration : « Vous, Juifs, et vous tous qui résidez à Jérusalem, sachez bien ceci, prêtez l’oreille à mes paroles</a:t>
            </a:r>
            <a:r>
              <a:rPr lang="fr-FR" sz="4400" dirty="0" smtClean="0">
                <a:solidFill>
                  <a:srgbClr val="FF0000"/>
                </a:solidFill>
              </a:rPr>
              <a:t>.</a:t>
            </a:r>
          </a:p>
          <a:p>
            <a:pPr marL="0" indent="0" algn="just">
              <a:buNone/>
            </a:pPr>
            <a:endParaRPr lang="fr-FR" dirty="0">
              <a:solidFill>
                <a:srgbClr val="FF0000"/>
              </a:solidFill>
            </a:endParaRPr>
          </a:p>
          <a:p>
            <a:pPr marL="0" indent="0">
              <a:buNone/>
            </a:pPr>
            <a:r>
              <a:rPr lang="fr-FR" dirty="0">
                <a:solidFill>
                  <a:srgbClr val="FF0000"/>
                </a:solidFill>
              </a:rPr>
              <a:t>[…]</a:t>
            </a:r>
          </a:p>
          <a:p>
            <a:endParaRPr lang="fr-FR" dirty="0"/>
          </a:p>
        </p:txBody>
      </p:sp>
    </p:spTree>
    <p:extLst>
      <p:ext uri="{BB962C8B-B14F-4D97-AF65-F5344CB8AC3E}">
        <p14:creationId xmlns:p14="http://schemas.microsoft.com/office/powerpoint/2010/main" val="2527783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88640"/>
            <a:ext cx="9144000" cy="6858000"/>
          </a:xfrm>
        </p:spPr>
        <p:txBody>
          <a:bodyPr>
            <a:normAutofit fontScale="77500" lnSpcReduction="20000"/>
          </a:bodyPr>
          <a:lstStyle/>
          <a:p>
            <a:pPr marL="0" indent="0" algn="just">
              <a:buNone/>
            </a:pPr>
            <a:r>
              <a:rPr lang="fr-FR" dirty="0">
                <a:solidFill>
                  <a:srgbClr val="FF0000"/>
                </a:solidFill>
              </a:rPr>
              <a:t>40 Par bien d’autres paroles encore, Pierre les adjurait et les exhortait en disant : « Détournez-vous de cette génération tortueuse, et vous serez sauvés. »</a:t>
            </a:r>
          </a:p>
          <a:p>
            <a:pPr marL="0" indent="0" algn="just">
              <a:buNone/>
            </a:pPr>
            <a:r>
              <a:rPr lang="fr-FR" dirty="0">
                <a:solidFill>
                  <a:srgbClr val="FF0000"/>
                </a:solidFill>
              </a:rPr>
              <a:t>41 Alors, ceux qui avaient accueilli la parole de Pierre furent baptisés. Ce jour-là, environ trois mille personnes se joignirent à eux.</a:t>
            </a:r>
          </a:p>
          <a:p>
            <a:pPr marL="0" indent="0" algn="just">
              <a:buNone/>
            </a:pPr>
            <a:r>
              <a:rPr lang="fr-FR" dirty="0">
                <a:solidFill>
                  <a:srgbClr val="FF0000"/>
                </a:solidFill>
              </a:rPr>
              <a:t>42 Ils étaient assidus à l’enseignement des Apôtres et à la communion fraternelle, à la fraction du pain et aux prières.</a:t>
            </a:r>
          </a:p>
          <a:p>
            <a:pPr marL="0" indent="0" algn="just">
              <a:buNone/>
            </a:pPr>
            <a:r>
              <a:rPr lang="fr-FR" dirty="0">
                <a:solidFill>
                  <a:srgbClr val="FF0000"/>
                </a:solidFill>
              </a:rPr>
              <a:t>43 La crainte de Dieu était dans tous les cœurs à la vue des nombreux prodiges et signes accomplis par les Apôtres.</a:t>
            </a:r>
          </a:p>
          <a:p>
            <a:pPr marL="0" indent="0" algn="just">
              <a:buNone/>
            </a:pPr>
            <a:r>
              <a:rPr lang="fr-FR" dirty="0">
                <a:solidFill>
                  <a:srgbClr val="FF0000"/>
                </a:solidFill>
              </a:rPr>
              <a:t>44 Tous les croyants vivaient ensemble, et ils avaient tout en commun ;</a:t>
            </a:r>
          </a:p>
          <a:p>
            <a:pPr marL="0" indent="0" algn="just">
              <a:buNone/>
            </a:pPr>
            <a:r>
              <a:rPr lang="fr-FR" dirty="0">
                <a:solidFill>
                  <a:srgbClr val="FF0000"/>
                </a:solidFill>
              </a:rPr>
              <a:t>45 ils vendaient leurs biens et leurs possessions, et ils en partageaient le produit entre tous en fonction des besoins de chacun.</a:t>
            </a:r>
          </a:p>
          <a:p>
            <a:pPr marL="0" indent="0" algn="just">
              <a:buNone/>
            </a:pPr>
            <a:r>
              <a:rPr lang="fr-FR" dirty="0">
                <a:solidFill>
                  <a:srgbClr val="FF0000"/>
                </a:solidFill>
              </a:rPr>
              <a:t>46 Chaque jour, d’un même cœur, ils fréquentaient assidûment le Temple, ils rompaient le pain dans les maisons, ils prenaient leurs repas avec allégresse et simplicité de cœur ;</a:t>
            </a:r>
          </a:p>
          <a:p>
            <a:pPr marL="0" indent="0" algn="just">
              <a:buNone/>
            </a:pPr>
            <a:r>
              <a:rPr lang="fr-FR" dirty="0">
                <a:solidFill>
                  <a:srgbClr val="FF0000"/>
                </a:solidFill>
              </a:rPr>
              <a:t>47 ils louaient Dieu et avaient la faveur du peuple tout entier. Chaque jour, le Seigneur leur adjoignait ceux qui allaient être sauvés.</a:t>
            </a:r>
          </a:p>
          <a:p>
            <a:endParaRPr lang="fr-FR" dirty="0"/>
          </a:p>
        </p:txBody>
      </p:sp>
    </p:spTree>
    <p:extLst>
      <p:ext uri="{BB962C8B-B14F-4D97-AF65-F5344CB8AC3E}">
        <p14:creationId xmlns:p14="http://schemas.microsoft.com/office/powerpoint/2010/main" val="3758796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9144000" cy="6858000"/>
          </a:xfrm>
        </p:spPr>
        <p:txBody>
          <a:bodyPr>
            <a:normAutofit fontScale="85000" lnSpcReduction="20000"/>
          </a:bodyPr>
          <a:lstStyle/>
          <a:p>
            <a:pPr algn="just" fontAlgn="base"/>
            <a:r>
              <a:rPr lang="fr-FR" dirty="0">
                <a:solidFill>
                  <a:schemeClr val="tx1"/>
                </a:solidFill>
              </a:rPr>
              <a:t>Le titre «Actes des apôtres» ne correspond pas vraiment au contenu du livre, rédigé par Luc sous l'inspiration de Dieu. Une désignation telle que «Les actes du Saint Esprit» serait plus appropriée: le Saint Esprit est la personne centrale de ce récit. Sa présence et son activité marquent de leur caractère le livre des Actes des apôtres.</a:t>
            </a:r>
          </a:p>
          <a:p>
            <a:pPr algn="just" fontAlgn="base"/>
            <a:r>
              <a:rPr lang="fr-FR" dirty="0">
                <a:solidFill>
                  <a:schemeClr val="tx1"/>
                </a:solidFill>
              </a:rPr>
              <a:t>Toutefois, l'exposé en question présente aussi une description du service des apôtres Pierre et Paul. Pierre est le principal instrument humain employé dans les </a:t>
            </a:r>
            <a:r>
              <a:rPr lang="fr-FR" dirty="0" smtClean="0">
                <a:solidFill>
                  <a:schemeClr val="tx1"/>
                </a:solidFill>
              </a:rPr>
              <a:t>12 </a:t>
            </a:r>
            <a:r>
              <a:rPr lang="fr-FR" dirty="0">
                <a:solidFill>
                  <a:schemeClr val="tx1"/>
                </a:solidFill>
              </a:rPr>
              <a:t>premiers chapitres, Paul remplit une fonction similaire dès le chapitre 13. Dans la première partie, le centre géographique est Jérusalem; dans la seconde, Antioche suscite l'intérêt, car au sein de cette ville fut constituée la première grande assemblée chrétienne d'entre les nations.</a:t>
            </a:r>
          </a:p>
          <a:p>
            <a:pPr algn="just" fontAlgn="base"/>
            <a:r>
              <a:rPr lang="fr-FR" dirty="0">
                <a:solidFill>
                  <a:schemeClr val="tx1"/>
                </a:solidFill>
              </a:rPr>
              <a:t>Les Actes forment le lien entre les évangiles et les épîtres. Le sujet et le but de ce livre sont indiqués d'une manière très belle dans ces paroles du Seigneur au verset 8 du chapitre 1</a:t>
            </a:r>
            <a:r>
              <a:rPr lang="fr-FR" baseline="30000" dirty="0">
                <a:solidFill>
                  <a:schemeClr val="tx1"/>
                </a:solidFill>
              </a:rPr>
              <a:t>er</a:t>
            </a:r>
            <a:r>
              <a:rPr lang="fr-FR" dirty="0">
                <a:solidFill>
                  <a:schemeClr val="tx1"/>
                </a:solidFill>
              </a:rPr>
              <a:t>: </a:t>
            </a:r>
            <a:r>
              <a:rPr lang="fr-FR" i="1" dirty="0">
                <a:solidFill>
                  <a:schemeClr val="tx1"/>
                </a:solidFill>
              </a:rPr>
              <a:t>«Mais vous recevrez de la puissance, le Saint Esprit venant sur vous; et vous serez mes témoins à Jérusalem et dans toute la Judée et la Samarie, et jusqu'au bout de la terre</a:t>
            </a:r>
            <a:r>
              <a:rPr lang="fr-FR" i="1" dirty="0" smtClean="0">
                <a:solidFill>
                  <a:schemeClr val="tx1"/>
                </a:solidFill>
              </a:rPr>
              <a:t>.» </a:t>
            </a:r>
            <a:r>
              <a:rPr lang="fr-FR" sz="2400" dirty="0" smtClean="0">
                <a:solidFill>
                  <a:schemeClr val="tx1"/>
                </a:solidFill>
              </a:rPr>
              <a:t>(www.bibleenligne.com)</a:t>
            </a:r>
            <a:endParaRPr lang="fr-FR" sz="2400" dirty="0">
              <a:solidFill>
                <a:schemeClr val="tx1"/>
              </a:solidFill>
            </a:endParaRPr>
          </a:p>
        </p:txBody>
      </p:sp>
    </p:spTree>
    <p:extLst>
      <p:ext uri="{BB962C8B-B14F-4D97-AF65-F5344CB8AC3E}">
        <p14:creationId xmlns:p14="http://schemas.microsoft.com/office/powerpoint/2010/main" val="2169338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51520" y="476672"/>
            <a:ext cx="8568952" cy="5976664"/>
          </a:xfrm>
        </p:spPr>
        <p:txBody>
          <a:bodyPr>
            <a:normAutofit fontScale="85000" lnSpcReduction="20000"/>
          </a:bodyPr>
          <a:lstStyle/>
          <a:p>
            <a:r>
              <a:rPr lang="he-IL" b="1" dirty="0">
                <a:solidFill>
                  <a:schemeClr val="tx1"/>
                </a:solidFill>
              </a:rPr>
              <a:t>שבועות</a:t>
            </a:r>
          </a:p>
          <a:p>
            <a:r>
              <a:rPr lang="he-IL" dirty="0" smtClean="0">
                <a:solidFill>
                  <a:schemeClr val="tx1"/>
                </a:solidFill>
              </a:rPr>
              <a:t/>
            </a:r>
            <a:br>
              <a:rPr lang="he-IL" dirty="0" smtClean="0">
                <a:solidFill>
                  <a:schemeClr val="tx1"/>
                </a:solidFill>
              </a:rPr>
            </a:br>
            <a:r>
              <a:rPr lang="fr-FR" b="1" dirty="0">
                <a:solidFill>
                  <a:schemeClr val="tx1"/>
                </a:solidFill>
              </a:rPr>
              <a:t>La Pentecôte juive</a:t>
            </a:r>
          </a:p>
          <a:p>
            <a:pPr algn="just"/>
            <a:r>
              <a:rPr lang="fr-FR" dirty="0" smtClean="0">
                <a:solidFill>
                  <a:schemeClr val="tx1"/>
                </a:solidFill>
              </a:rPr>
              <a:t>« À </a:t>
            </a:r>
            <a:r>
              <a:rPr lang="fr-FR" dirty="0">
                <a:solidFill>
                  <a:schemeClr val="tx1"/>
                </a:solidFill>
              </a:rPr>
              <a:t>l'origine, la Pentecôte est une fête agricole devenue une fête religieuse, exactement comme la Paque juive. Elle porte le nom de </a:t>
            </a:r>
            <a:r>
              <a:rPr lang="fr-FR" i="1" dirty="0" err="1">
                <a:solidFill>
                  <a:schemeClr val="tx1"/>
                </a:solidFill>
              </a:rPr>
              <a:t>Shavouot</a:t>
            </a:r>
            <a:r>
              <a:rPr lang="fr-FR" dirty="0">
                <a:solidFill>
                  <a:schemeClr val="tx1"/>
                </a:solidFill>
              </a:rPr>
              <a:t> (en hébreu </a:t>
            </a:r>
            <a:r>
              <a:rPr lang="he-IL" dirty="0" smtClean="0">
                <a:solidFill>
                  <a:schemeClr val="tx1"/>
                </a:solidFill>
              </a:rPr>
              <a:t>שבועות </a:t>
            </a:r>
            <a:r>
              <a:rPr lang="fr-FR" dirty="0" smtClean="0">
                <a:solidFill>
                  <a:schemeClr val="tx1"/>
                </a:solidFill>
              </a:rPr>
              <a:t>ou</a:t>
            </a:r>
            <a:r>
              <a:rPr lang="fr-FR" dirty="0">
                <a:solidFill>
                  <a:schemeClr val="tx1"/>
                </a:solidFill>
              </a:rPr>
              <a:t> </a:t>
            </a:r>
            <a:r>
              <a:rPr lang="fr-FR" i="1" dirty="0">
                <a:solidFill>
                  <a:schemeClr val="tx1"/>
                </a:solidFill>
              </a:rPr>
              <a:t>fête des semaines</a:t>
            </a:r>
            <a:r>
              <a:rPr lang="fr-FR" dirty="0">
                <a:solidFill>
                  <a:schemeClr val="tx1"/>
                </a:solidFill>
              </a:rPr>
              <a:t> car elle a lieu 7 semaines après </a:t>
            </a:r>
            <a:r>
              <a:rPr lang="fr-FR" dirty="0" smtClean="0">
                <a:solidFill>
                  <a:schemeClr val="tx1"/>
                </a:solidFill>
              </a:rPr>
              <a:t>Pâque). </a:t>
            </a:r>
            <a:r>
              <a:rPr lang="fr-FR" dirty="0">
                <a:solidFill>
                  <a:schemeClr val="tx1"/>
                </a:solidFill>
              </a:rPr>
              <a:t>On l'appelle aussi la </a:t>
            </a:r>
            <a:r>
              <a:rPr lang="fr-FR" i="1" dirty="0">
                <a:solidFill>
                  <a:schemeClr val="tx1"/>
                </a:solidFill>
              </a:rPr>
              <a:t>fête des prémices</a:t>
            </a:r>
            <a:r>
              <a:rPr lang="fr-FR" dirty="0">
                <a:solidFill>
                  <a:schemeClr val="tx1"/>
                </a:solidFill>
              </a:rPr>
              <a:t>, Pâque étant la fête des semences.</a:t>
            </a:r>
          </a:p>
          <a:p>
            <a:pPr algn="just"/>
            <a:r>
              <a:rPr lang="fr-FR" dirty="0">
                <a:solidFill>
                  <a:schemeClr val="tx1"/>
                </a:solidFill>
              </a:rPr>
              <a:t>Puis, dans un second temps, les Hébreux ont donné un sens religieux à cette fête agricole. Pentecôte célèbre alors le don de la Torah. Au sens strict, la Torah désigne les cinq premiers livres de la Bible : le Pentateuque ; au sens large, il désigne l'Ancien Testament. La Torah est considéré comme un livre saint que Dieu a donné à son peuple. Le judaïsme est une religion du livre</a:t>
            </a:r>
            <a:r>
              <a:rPr lang="fr-FR" dirty="0" smtClean="0">
                <a:solidFill>
                  <a:schemeClr val="tx1"/>
                </a:solidFill>
              </a:rPr>
              <a:t>. »</a:t>
            </a:r>
            <a:endParaRPr lang="fr-FR" dirty="0">
              <a:solidFill>
                <a:schemeClr val="tx1"/>
              </a:solidFill>
            </a:endParaRPr>
          </a:p>
          <a:p>
            <a:r>
              <a:rPr lang="fr-FR" sz="2600" dirty="0" smtClean="0">
                <a:solidFill>
                  <a:schemeClr val="tx1"/>
                </a:solidFill>
              </a:rPr>
              <a:t>www.lexilogos.com</a:t>
            </a:r>
            <a:endParaRPr lang="fr-FR" sz="2600" dirty="0">
              <a:solidFill>
                <a:schemeClr val="tx1"/>
              </a:solidFill>
            </a:endParaRPr>
          </a:p>
        </p:txBody>
      </p:sp>
    </p:spTree>
    <p:extLst>
      <p:ext uri="{BB962C8B-B14F-4D97-AF65-F5344CB8AC3E}">
        <p14:creationId xmlns:p14="http://schemas.microsoft.com/office/powerpoint/2010/main" val="2089106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980728"/>
            <a:ext cx="8064896" cy="5184576"/>
          </a:xfrm>
        </p:spPr>
        <p:txBody>
          <a:bodyPr>
            <a:normAutofit fontScale="92500" lnSpcReduction="10000"/>
          </a:bodyPr>
          <a:lstStyle/>
          <a:p>
            <a:pPr marL="0" indent="0" algn="just">
              <a:buNone/>
            </a:pPr>
            <a:r>
              <a:rPr lang="fr-FR" sz="2800" dirty="0" smtClean="0"/>
              <a:t>Pour </a:t>
            </a:r>
            <a:r>
              <a:rPr lang="fr-FR" sz="2800" dirty="0"/>
              <a:t>bien nous faire comprendre ce qui se passe, Luc </a:t>
            </a:r>
            <a:r>
              <a:rPr lang="fr-FR" sz="2800" dirty="0" smtClean="0"/>
              <a:t>utilise des </a:t>
            </a:r>
            <a:r>
              <a:rPr lang="fr-FR" sz="2800" dirty="0"/>
              <a:t>termes qu'il a de toute évidence choisis très soigneusement pour évoquer au moins trois textes de l'Ancien Testament : </a:t>
            </a:r>
            <a:endParaRPr lang="fr-FR" sz="2800" dirty="0" smtClean="0"/>
          </a:p>
          <a:p>
            <a:pPr marL="0" indent="0" algn="just">
              <a:buNone/>
            </a:pPr>
            <a:r>
              <a:rPr lang="fr-FR" sz="2800" dirty="0" smtClean="0"/>
              <a:t> </a:t>
            </a:r>
          </a:p>
          <a:p>
            <a:pPr marL="514350" indent="-514350" algn="just">
              <a:buFont typeface="+mj-lt"/>
              <a:buAutoNum type="arabicPeriod"/>
            </a:pPr>
            <a:r>
              <a:rPr lang="fr-FR" sz="2800" dirty="0" smtClean="0"/>
              <a:t>le </a:t>
            </a:r>
            <a:r>
              <a:rPr lang="fr-FR" sz="2800" dirty="0"/>
              <a:t>don de la Loi au </a:t>
            </a:r>
            <a:r>
              <a:rPr lang="fr-FR" sz="2800" dirty="0" smtClean="0"/>
              <a:t>Sinaï</a:t>
            </a:r>
          </a:p>
          <a:p>
            <a:pPr marL="514350" indent="-514350" algn="just">
              <a:buFont typeface="+mj-lt"/>
              <a:buAutoNum type="arabicPeriod"/>
            </a:pPr>
            <a:r>
              <a:rPr lang="fr-FR" sz="2800" dirty="0" smtClean="0"/>
              <a:t>une </a:t>
            </a:r>
            <a:r>
              <a:rPr lang="fr-FR" sz="2800" dirty="0"/>
              <a:t>parole </a:t>
            </a:r>
            <a:r>
              <a:rPr lang="fr-FR" sz="2800" dirty="0" smtClean="0"/>
              <a:t>du prophète</a:t>
            </a:r>
            <a:r>
              <a:rPr lang="fr-FR" sz="2800" dirty="0"/>
              <a:t> </a:t>
            </a:r>
            <a:r>
              <a:rPr lang="fr-FR" sz="2800" dirty="0" smtClean="0"/>
              <a:t>Joël</a:t>
            </a:r>
          </a:p>
          <a:p>
            <a:pPr marL="514350" indent="-514350" algn="just">
              <a:buFont typeface="+mj-lt"/>
              <a:buAutoNum type="arabicPeriod"/>
            </a:pPr>
            <a:r>
              <a:rPr lang="fr-FR" sz="2800" dirty="0" smtClean="0"/>
              <a:t>l'épisode </a:t>
            </a:r>
            <a:r>
              <a:rPr lang="fr-FR" sz="2800" dirty="0"/>
              <a:t>de la tour de </a:t>
            </a:r>
            <a:r>
              <a:rPr lang="fr-FR" sz="2800" dirty="0" smtClean="0"/>
              <a:t>Babel.</a:t>
            </a:r>
          </a:p>
          <a:p>
            <a:pPr marL="0" indent="0" algn="just">
              <a:buNone/>
            </a:pPr>
            <a:r>
              <a:rPr lang="fr-FR" sz="2800" dirty="0" smtClean="0"/>
              <a:t/>
            </a:r>
            <a:br>
              <a:rPr lang="fr-FR" sz="2800" dirty="0" smtClean="0"/>
            </a:br>
            <a:r>
              <a:rPr lang="fr-FR" sz="2800" dirty="0" smtClean="0"/>
              <a:t>(M.N. </a:t>
            </a:r>
            <a:r>
              <a:rPr lang="fr-FR" sz="2800" dirty="0" err="1" smtClean="0"/>
              <a:t>Thabut</a:t>
            </a:r>
            <a:r>
              <a:rPr lang="fr-FR" sz="2800" dirty="0" smtClean="0"/>
              <a:t>)</a:t>
            </a:r>
          </a:p>
          <a:p>
            <a:pPr marL="0" indent="0" algn="just">
              <a:buNone/>
            </a:pPr>
            <a:r>
              <a:rPr lang="fr-FR" dirty="0" smtClean="0"/>
              <a:t/>
            </a:r>
            <a:br>
              <a:rPr lang="fr-FR" dirty="0" smtClean="0"/>
            </a:br>
            <a:endParaRPr lang="fr-FR" dirty="0"/>
          </a:p>
        </p:txBody>
      </p:sp>
    </p:spTree>
    <p:extLst>
      <p:ext uri="{BB962C8B-B14F-4D97-AF65-F5344CB8AC3E}">
        <p14:creationId xmlns:p14="http://schemas.microsoft.com/office/powerpoint/2010/main" val="813622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8964488" cy="6741368"/>
          </a:xfrm>
        </p:spPr>
        <p:txBody>
          <a:bodyPr>
            <a:noAutofit/>
          </a:bodyPr>
          <a:lstStyle/>
          <a:p>
            <a:pPr marL="0" indent="0" algn="just">
              <a:buNone/>
            </a:pPr>
            <a:r>
              <a:rPr lang="fr-FR" sz="2100" dirty="0" smtClean="0"/>
              <a:t>Commençons par le Sinaï : les langues de feu de la Pentecôte, le bruit « pareil à celui d'un violent coup de vent » suggèrent que nous sommes ici dans la ligne de ce qui s'était passé au Sinaï, quand Dieu avait donné les tables de la loi à Moïse ; on trouve cela au livre de l'Exode (chap. 19) : </a:t>
            </a:r>
            <a:r>
              <a:rPr lang="fr-FR" sz="2100" dirty="0" smtClean="0">
                <a:solidFill>
                  <a:srgbClr val="FF0000"/>
                </a:solidFill>
              </a:rPr>
              <a:t>« le troisième jour, quand vint le matin, il y eut des voix, des éclairs, une nuée pesant sur la montagne et la voix d'un cor très puissant ; dans le camp, tout le peuple trembla. Moïse fit sortir le peuple à la rencontre de Dieu hors du camp, et ils se tinrent tout en bas de la montagne. La montagne du Sinaï n'était que fumée, parce que le Seigneur y était descendu dans le feu ; sa fumée monta comme le feu d'une fournaise, et toute la montagne trembla violemment ... Moïse parlait et Dieu lui répondait par la voix du tonnerre »</a:t>
            </a:r>
            <a:r>
              <a:rPr lang="fr-FR" sz="2100" dirty="0" smtClean="0"/>
              <a:t>.</a:t>
            </a:r>
          </a:p>
          <a:p>
            <a:pPr marL="0" indent="0" algn="just">
              <a:buNone/>
            </a:pPr>
            <a:r>
              <a:rPr lang="fr-FR" sz="2100" dirty="0" smtClean="0"/>
              <a:t/>
            </a:r>
            <a:br>
              <a:rPr lang="fr-FR" sz="2100" dirty="0" smtClean="0"/>
            </a:br>
            <a:r>
              <a:rPr lang="fr-FR" sz="2100" dirty="0" smtClean="0"/>
              <a:t>En s'inscrivant dans la ligne de l'événement du Sinaï, Saint Luc veut nous faire comprendre que cette Pentecôte, cette année-là, est beaucoup plus qu'un pèlerinage traditionnel : c'est un nouveau Sinaï. Comme Dieu avait donné sa loi à son peuple pour lui enseigner à vivre dans l'Alliance, désormais Dieu donne son propre Esprit à son peuple... Désormais la loi de Dieu (qui est le seul moyen de vivre vraiment libres et heureux, il ne faut pas l'oublier) désormais cette loi de Dieu est écrite non plus sur des tables de pierre mais sur des tables de chair, sur le cœur de l'homme, pour reprendre une image d'Ezéchiel.       …/…</a:t>
            </a:r>
          </a:p>
          <a:p>
            <a:pPr marL="0" indent="0" algn="just">
              <a:buNone/>
            </a:pPr>
            <a:r>
              <a:rPr lang="fr-FR" sz="2000" dirty="0" smtClean="0"/>
              <a:t/>
            </a:r>
            <a:br>
              <a:rPr lang="fr-FR" sz="2000" dirty="0" smtClean="0"/>
            </a:br>
            <a:r>
              <a:rPr lang="fr-FR" sz="2000" dirty="0" smtClean="0"/>
              <a:t/>
            </a:r>
            <a:br>
              <a:rPr lang="fr-FR" sz="2000" dirty="0" smtClean="0"/>
            </a:br>
            <a:endParaRPr lang="fr-FR" sz="2000" dirty="0"/>
          </a:p>
        </p:txBody>
      </p:sp>
    </p:spTree>
    <p:extLst>
      <p:ext uri="{BB962C8B-B14F-4D97-AF65-F5344CB8AC3E}">
        <p14:creationId xmlns:p14="http://schemas.microsoft.com/office/powerpoint/2010/main" val="1319931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560" y="1600200"/>
            <a:ext cx="7848872" cy="4525963"/>
          </a:xfrm>
        </p:spPr>
        <p:txBody>
          <a:bodyPr>
            <a:normAutofit fontScale="85000" lnSpcReduction="20000"/>
          </a:bodyPr>
          <a:lstStyle/>
          <a:p>
            <a:pPr marL="0" indent="0" algn="just">
              <a:buNone/>
            </a:pPr>
            <a:r>
              <a:rPr lang="fr-FR" dirty="0" smtClean="0"/>
              <a:t>Deuxièmement, Luc a très certainement voulu évoquer une parole du prophète Joël : on la trouve au chapitre 3 : </a:t>
            </a:r>
            <a:r>
              <a:rPr lang="fr-FR" dirty="0" smtClean="0">
                <a:solidFill>
                  <a:srgbClr val="FF0000"/>
                </a:solidFill>
              </a:rPr>
              <a:t>« Je répandrai mon esprit sur toute chair »</a:t>
            </a:r>
            <a:r>
              <a:rPr lang="fr-FR" dirty="0" smtClean="0"/>
              <a:t>, dit Dieu (« toute chair » c'est-à-dire tout être humain). Aux yeux de Luc, ces « juifs fervents, issus de toutes les nations qui sont sous le ciel » comme il les appelle, symbolisent l'humanité entière pour laquelle s'accomplit enfin la prophétie de Joël. Cela veut dire que le fameux « Jour de Dieu » tant attendu est arrivé ! </a:t>
            </a:r>
          </a:p>
          <a:p>
            <a:pPr marL="0" indent="0" algn="just">
              <a:buNone/>
            </a:pPr>
            <a:r>
              <a:rPr lang="fr-FR" dirty="0" smtClean="0"/>
              <a:t> 				…/…</a:t>
            </a:r>
            <a:br>
              <a:rPr lang="fr-FR" dirty="0" smtClean="0"/>
            </a:br>
            <a:r>
              <a:rPr lang="fr-FR" dirty="0" smtClean="0"/>
              <a:t/>
            </a:r>
            <a:br>
              <a:rPr lang="fr-FR" dirty="0" smtClean="0"/>
            </a:br>
            <a:endParaRPr lang="fr-FR" dirty="0"/>
          </a:p>
        </p:txBody>
      </p:sp>
    </p:spTree>
    <p:extLst>
      <p:ext uri="{BB962C8B-B14F-4D97-AF65-F5344CB8AC3E}">
        <p14:creationId xmlns:p14="http://schemas.microsoft.com/office/powerpoint/2010/main" val="184858871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1811</Words>
  <Application>Microsoft Office PowerPoint</Application>
  <PresentationFormat>Affichage à l'écran (4:3)</PresentationFormat>
  <Paragraphs>64</Paragraphs>
  <Slides>21</Slides>
  <Notes>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La Pentecôte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Retable de Wurzacher XV°</vt:lpstr>
      <vt:lpstr>El Greco 1600</vt:lpstr>
      <vt:lpstr>Charles  Le Brun  1654</vt:lpstr>
      <vt:lpstr>Ecole française XVII°</vt:lpstr>
      <vt:lpstr>Mont Athos XVII°</vt:lpstr>
      <vt:lpstr>Jean Restout XVIII°</vt:lpstr>
      <vt:lpstr>Jean Restout XVIII°</vt:lpstr>
      <vt:lpstr>Icône de Novgorod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User</cp:lastModifiedBy>
  <cp:revision>12</cp:revision>
  <dcterms:created xsi:type="dcterms:W3CDTF">2019-07-19T15:23:54Z</dcterms:created>
  <dcterms:modified xsi:type="dcterms:W3CDTF">2019-10-12T15:50:08Z</dcterms:modified>
</cp:coreProperties>
</file>