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8" r:id="rId5"/>
    <p:sldId id="259"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5" r:id="rId19"/>
    <p:sldId id="276" r:id="rId20"/>
    <p:sldId id="277" r:id="rId21"/>
    <p:sldId id="274" r:id="rId22"/>
    <p:sldId id="279"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F13A11A-6C26-4223-B049-16A7D6C8010D}" type="datetimeFigureOut">
              <a:rPr lang="fr-FR" smtClean="0"/>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2520613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13A11A-6C26-4223-B049-16A7D6C8010D}" type="datetimeFigureOut">
              <a:rPr lang="fr-FR" smtClean="0"/>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3388479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13A11A-6C26-4223-B049-16A7D6C8010D}" type="datetimeFigureOut">
              <a:rPr lang="fr-FR" smtClean="0"/>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123765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13A11A-6C26-4223-B049-16A7D6C8010D}" type="datetimeFigureOut">
              <a:rPr lang="fr-FR" smtClean="0"/>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1196270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F13A11A-6C26-4223-B049-16A7D6C8010D}" type="datetimeFigureOut">
              <a:rPr lang="fr-FR" smtClean="0"/>
              <a:t>22/09/2021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54305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F13A11A-6C26-4223-B049-16A7D6C8010D}" type="datetimeFigureOut">
              <a:rPr lang="fr-FR" smtClean="0"/>
              <a:t>22/09/2021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1366107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F13A11A-6C26-4223-B049-16A7D6C8010D}" type="datetimeFigureOut">
              <a:rPr lang="fr-FR" smtClean="0"/>
              <a:t>22/09/2021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2313102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F13A11A-6C26-4223-B049-16A7D6C8010D}" type="datetimeFigureOut">
              <a:rPr lang="fr-FR" smtClean="0"/>
              <a:t>22/09/2021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828175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F13A11A-6C26-4223-B049-16A7D6C8010D}" type="datetimeFigureOut">
              <a:rPr lang="fr-FR" smtClean="0"/>
              <a:t>22/09/2021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4254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F13A11A-6C26-4223-B049-16A7D6C8010D}" type="datetimeFigureOut">
              <a:rPr lang="fr-FR" smtClean="0"/>
              <a:t>22/09/2021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180174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F13A11A-6C26-4223-B049-16A7D6C8010D}" type="datetimeFigureOut">
              <a:rPr lang="fr-FR" smtClean="0"/>
              <a:t>22/09/2021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2A60078-F07A-4AF3-99E3-C141F5205377}" type="slidenum">
              <a:rPr lang="fr-FR" smtClean="0"/>
              <a:t>‹N°›</a:t>
            </a:fld>
            <a:endParaRPr lang="fr-FR"/>
          </a:p>
        </p:txBody>
      </p:sp>
    </p:spTree>
    <p:extLst>
      <p:ext uri="{BB962C8B-B14F-4D97-AF65-F5344CB8AC3E}">
        <p14:creationId xmlns:p14="http://schemas.microsoft.com/office/powerpoint/2010/main" val="4219995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3A11A-6C26-4223-B049-16A7D6C8010D}" type="datetimeFigureOut">
              <a:rPr lang="fr-FR" smtClean="0"/>
              <a:t>22/09/2021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60078-F07A-4AF3-99E3-C141F5205377}" type="slidenum">
              <a:rPr lang="fr-FR" smtClean="0"/>
              <a:t>‹N°›</a:t>
            </a:fld>
            <a:endParaRPr lang="fr-FR"/>
          </a:p>
        </p:txBody>
      </p:sp>
    </p:spTree>
    <p:extLst>
      <p:ext uri="{BB962C8B-B14F-4D97-AF65-F5344CB8AC3E}">
        <p14:creationId xmlns:p14="http://schemas.microsoft.com/office/powerpoint/2010/main" val="2755141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promesses.org/plan-de-levangile-de-jean-une-approche-statistiqu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bibleenligne.com/librairi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3993356" cy="6858000"/>
          </a:xfrm>
          <a:solidFill>
            <a:srgbClr val="FFC000"/>
          </a:solidFill>
        </p:spPr>
        <p:txBody>
          <a:bodyPr>
            <a:normAutofit/>
          </a:bodyPr>
          <a:lstStyle/>
          <a:p>
            <a:r>
              <a:rPr lang="fr-FR" sz="7200" b="1" dirty="0" smtClean="0">
                <a:solidFill>
                  <a:srgbClr val="FF0000"/>
                </a:solidFill>
                <a:effectLst>
                  <a:outerShdw blurRad="38100" dist="38100" dir="2700000" algn="tl">
                    <a:srgbClr val="000000">
                      <a:alpha val="43137"/>
                    </a:srgbClr>
                  </a:outerShdw>
                </a:effectLst>
              </a:rPr>
              <a:t>L’évangile</a:t>
            </a:r>
            <a:br>
              <a:rPr lang="fr-FR" sz="7200" b="1" dirty="0" smtClean="0">
                <a:solidFill>
                  <a:srgbClr val="FF0000"/>
                </a:solidFill>
                <a:effectLst>
                  <a:outerShdw blurRad="38100" dist="38100" dir="2700000" algn="tl">
                    <a:srgbClr val="000000">
                      <a:alpha val="43137"/>
                    </a:srgbClr>
                  </a:outerShdw>
                </a:effectLst>
              </a:rPr>
            </a:br>
            <a:r>
              <a:rPr lang="fr-FR" sz="7200" b="1" dirty="0" smtClean="0">
                <a:solidFill>
                  <a:srgbClr val="FF0000"/>
                </a:solidFill>
                <a:effectLst>
                  <a:outerShdw blurRad="38100" dist="38100" dir="2700000" algn="tl">
                    <a:srgbClr val="000000">
                      <a:alpha val="43137"/>
                    </a:srgbClr>
                  </a:outerShdw>
                </a:effectLst>
              </a:rPr>
              <a:t> selon</a:t>
            </a:r>
            <a:br>
              <a:rPr lang="fr-FR" sz="7200" b="1" dirty="0" smtClean="0">
                <a:solidFill>
                  <a:srgbClr val="FF0000"/>
                </a:solidFill>
                <a:effectLst>
                  <a:outerShdw blurRad="38100" dist="38100" dir="2700000" algn="tl">
                    <a:srgbClr val="000000">
                      <a:alpha val="43137"/>
                    </a:srgbClr>
                  </a:outerShdw>
                </a:effectLst>
              </a:rPr>
            </a:br>
            <a:r>
              <a:rPr lang="fr-FR" sz="7200" b="1" dirty="0" smtClean="0">
                <a:solidFill>
                  <a:srgbClr val="FF0000"/>
                </a:solidFill>
                <a:effectLst>
                  <a:outerShdw blurRad="38100" dist="38100" dir="2700000" algn="tl">
                    <a:srgbClr val="000000">
                      <a:alpha val="43137"/>
                    </a:srgbClr>
                  </a:outerShdw>
                </a:effectLst>
              </a:rPr>
              <a:t> saint Jean</a:t>
            </a:r>
            <a:endParaRPr lang="fr-FR" sz="7200" b="1" dirty="0">
              <a:solidFill>
                <a:srgbClr val="FF0000"/>
              </a:solidFill>
              <a:effectLst>
                <a:outerShdw blurRad="38100" dist="38100" dir="2700000" algn="tl">
                  <a:srgbClr val="000000">
                    <a:alpha val="43137"/>
                  </a:srgbClr>
                </a:outerShdw>
              </a:effectLst>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3356" y="0"/>
            <a:ext cx="5150644" cy="6858000"/>
          </a:xfrm>
          <a:prstGeom prst="rect">
            <a:avLst/>
          </a:prstGeom>
        </p:spPr>
      </p:pic>
    </p:spTree>
    <p:extLst>
      <p:ext uri="{BB962C8B-B14F-4D97-AF65-F5344CB8AC3E}">
        <p14:creationId xmlns:p14="http://schemas.microsoft.com/office/powerpoint/2010/main" val="2933851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671906921"/>
              </p:ext>
            </p:extLst>
          </p:nvPr>
        </p:nvGraphicFramePr>
        <p:xfrm>
          <a:off x="251520" y="1340768"/>
          <a:ext cx="8779696" cy="3816425"/>
        </p:xfrm>
        <a:graphic>
          <a:graphicData uri="http://schemas.openxmlformats.org/drawingml/2006/table">
            <a:tbl>
              <a:tblPr/>
              <a:tblGrid>
                <a:gridCol w="2194924"/>
                <a:gridCol w="2194924"/>
                <a:gridCol w="2194924"/>
                <a:gridCol w="2194924"/>
              </a:tblGrid>
              <a:tr h="763285">
                <a:tc rowSpan="5">
                  <a:txBody>
                    <a:bodyPr/>
                    <a:lstStyle/>
                    <a:p>
                      <a:pPr algn="ctr" fontAlgn="base"/>
                      <a:r>
                        <a:rPr lang="fr-FR" dirty="0">
                          <a:effectLst/>
                        </a:rPr>
                        <a:t>Verbes fréquents</a:t>
                      </a:r>
                    </a:p>
                  </a:txBody>
                  <a:tcPr marL="114300" marR="114300" marT="114300" marB="1143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ch. 3 à 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ch. 8 à 12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ch. 13 à 17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63285">
                <a:tc vMerge="1">
                  <a:txBody>
                    <a:bodyPr/>
                    <a:lstStyle/>
                    <a:p>
                      <a:endParaRPr lang="fr-FR"/>
                    </a:p>
                  </a:txBody>
                  <a:tcPr/>
                </a:tc>
                <a:tc>
                  <a:txBody>
                    <a:bodyPr/>
                    <a:lstStyle/>
                    <a:p>
                      <a:pPr algn="ctr" fontAlgn="base"/>
                      <a:r>
                        <a:rPr lang="fr-FR">
                          <a:effectLst/>
                        </a:rPr>
                        <a:t>venir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marcher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prier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63285">
                <a:tc vMerge="1">
                  <a:txBody>
                    <a:bodyPr/>
                    <a:lstStyle/>
                    <a:p>
                      <a:endParaRPr lang="fr-FR"/>
                    </a:p>
                  </a:txBody>
                  <a:tcPr/>
                </a:tc>
                <a:tc>
                  <a:txBody>
                    <a:bodyPr/>
                    <a:lstStyle/>
                    <a:p>
                      <a:pPr algn="ctr" fontAlgn="base"/>
                      <a:r>
                        <a:rPr lang="fr-FR">
                          <a:effectLst/>
                        </a:rPr>
                        <a:t>chercher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suivre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demeurer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63285">
                <a:tc vMerge="1">
                  <a:txBody>
                    <a:bodyPr/>
                    <a:lstStyle/>
                    <a:p>
                      <a:endParaRPr lang="fr-FR"/>
                    </a:p>
                  </a:txBody>
                  <a:tcPr/>
                </a:tc>
                <a:tc>
                  <a:txBody>
                    <a:bodyPr/>
                    <a:lstStyle/>
                    <a:p>
                      <a:pPr algn="ctr" fontAlgn="base"/>
                      <a:r>
                        <a:rPr lang="fr-FR">
                          <a:effectLst/>
                        </a:rPr>
                        <a:t>montrer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voir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glorifier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763285">
                <a:tc vMerge="1">
                  <a:txBody>
                    <a:bodyPr/>
                    <a:lstStyle/>
                    <a:p>
                      <a:endParaRPr lang="fr-FR"/>
                    </a:p>
                  </a:txBody>
                  <a:tcPr/>
                </a:tc>
                <a:tc>
                  <a:txBody>
                    <a:bodyPr/>
                    <a:lstStyle/>
                    <a:p>
                      <a:pPr algn="ctr" fontAlgn="base"/>
                      <a:r>
                        <a:rPr lang="fr-FR">
                          <a:effectLst/>
                        </a:rPr>
                        <a:t>naître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endParaRPr lang="fr-FR">
                        <a:effectLst/>
                      </a:endParaRP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dirty="0">
                          <a:effectLst/>
                        </a:rPr>
                        <a:t>garder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5" name="Rectangle 1"/>
          <p:cNvSpPr>
            <a:spLocks noChangeArrowheads="1"/>
          </p:cNvSpPr>
          <p:nvPr/>
        </p:nvSpPr>
        <p:spPr bwMode="auto">
          <a:xfrm>
            <a:off x="904875" y="26050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200" b="0" i="0" u="none" strike="noStrike" cap="none" normalizeH="0" baseline="0" smtClean="0">
                <a:ln>
                  <a:noFill/>
                </a:ln>
                <a:solidFill>
                  <a:srgbClr val="444444"/>
                </a:solidFill>
                <a:effectLst/>
                <a:latin typeface="Georgia" pitchFamily="18" charset="0"/>
                <a:cs typeface="Arial" pitchFamily="34" charset="0"/>
              </a:rPr>
              <a:t> </a:t>
            </a: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3152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7300" b="1" dirty="0" smtClean="0">
                <a:solidFill>
                  <a:srgbClr val="FF0000"/>
                </a:solidFill>
              </a:rPr>
              <a:t>Interprétation</a:t>
            </a:r>
            <a:r>
              <a:rPr lang="fr-FR" b="1" dirty="0" smtClean="0">
                <a:solidFill>
                  <a:srgbClr val="FF0000"/>
                </a:solidFill>
              </a:rPr>
              <a:t/>
            </a:r>
            <a:br>
              <a:rPr lang="fr-FR" b="1"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179512" y="1124744"/>
            <a:ext cx="8784976" cy="5733256"/>
          </a:xfrm>
        </p:spPr>
        <p:txBody>
          <a:bodyPr>
            <a:normAutofit fontScale="77500" lnSpcReduction="20000"/>
          </a:bodyPr>
          <a:lstStyle/>
          <a:p>
            <a:pPr marL="0" indent="0" algn="just" fontAlgn="base">
              <a:buNone/>
            </a:pPr>
            <a:r>
              <a:rPr lang="fr-FR" dirty="0" smtClean="0"/>
              <a:t>Une </a:t>
            </a:r>
            <a:r>
              <a:rPr lang="fr-FR" dirty="0"/>
              <a:t>approche purement statistique ne suffit pas ; elle doit être confrontée au sens du texte. Or la progression même de la pensée de l’évangéliste correspond aux résultats de l’étude statistique</a:t>
            </a:r>
            <a:r>
              <a:rPr lang="fr-FR" dirty="0" smtClean="0"/>
              <a:t>.</a:t>
            </a:r>
          </a:p>
          <a:p>
            <a:pPr marL="0" indent="0" algn="just" fontAlgn="base">
              <a:buNone/>
            </a:pPr>
            <a:endParaRPr lang="fr-FR" dirty="0"/>
          </a:p>
          <a:p>
            <a:pPr marL="0" indent="0" fontAlgn="base">
              <a:buNone/>
            </a:pPr>
            <a:r>
              <a:rPr lang="fr-FR" b="1" i="1" dirty="0"/>
              <a:t>a) Les chapitres 3 à 7 insistent à l’évidence sur la notion primordiale de la «vie»:</a:t>
            </a:r>
            <a:r>
              <a:rPr lang="fr-FR" dirty="0"/>
              <a:t/>
            </a:r>
            <a:br>
              <a:rPr lang="fr-FR" dirty="0"/>
            </a:br>
            <a:r>
              <a:rPr lang="fr-FR" dirty="0"/>
              <a:t>– A Nicodème, Jésus annonce la nécessité d’une vie nouvelle et éternelle, don de Dieu par son Fils (</a:t>
            </a:r>
            <a:r>
              <a:rPr lang="fr-FR" dirty="0" smtClean="0"/>
              <a:t>3.3,7,16</a:t>
            </a:r>
            <a:r>
              <a:rPr lang="fr-FR" dirty="0"/>
              <a:t>).</a:t>
            </a:r>
            <a:br>
              <a:rPr lang="fr-FR" dirty="0"/>
            </a:br>
            <a:r>
              <a:rPr lang="fr-FR" dirty="0"/>
              <a:t>– A la femme samaritaine, le Messie présente l’eau de la vie, qui désaltère à jamais (</a:t>
            </a:r>
            <a:r>
              <a:rPr lang="fr-FR" dirty="0" smtClean="0"/>
              <a:t>4.10,14</a:t>
            </a:r>
            <a:r>
              <a:rPr lang="fr-FR" dirty="0"/>
              <a:t>).</a:t>
            </a:r>
            <a:br>
              <a:rPr lang="fr-FR" dirty="0"/>
            </a:br>
            <a:r>
              <a:rPr lang="fr-FR" dirty="0"/>
              <a:t>– Aux Juifs qui le persécutent après la guérison de l’infirme de Bethesda, Jésus se présente comme celui qui a reçu du Père le pouvoir de vivifier (</a:t>
            </a:r>
            <a:r>
              <a:rPr lang="fr-FR" dirty="0" smtClean="0"/>
              <a:t>5.21,26</a:t>
            </a:r>
            <a:r>
              <a:rPr lang="fr-FR" dirty="0"/>
              <a:t>).</a:t>
            </a:r>
            <a:br>
              <a:rPr lang="fr-FR" dirty="0"/>
            </a:br>
            <a:r>
              <a:rPr lang="fr-FR" dirty="0"/>
              <a:t>– Après la multiplication des pains, le Seigneur proclame : </a:t>
            </a:r>
            <a:r>
              <a:rPr lang="fr-FR" i="1" dirty="0"/>
              <a:t>«Je suis le pain de vie»</a:t>
            </a:r>
            <a:r>
              <a:rPr lang="fr-FR" dirty="0"/>
              <a:t> (</a:t>
            </a:r>
            <a:r>
              <a:rPr lang="fr-FR" dirty="0" smtClean="0"/>
              <a:t>6.35,48</a:t>
            </a:r>
            <a:r>
              <a:rPr lang="fr-FR" dirty="0"/>
              <a:t>).</a:t>
            </a:r>
            <a:br>
              <a:rPr lang="fr-FR" dirty="0"/>
            </a:br>
            <a:r>
              <a:rPr lang="fr-FR" dirty="0"/>
              <a:t>– Enfin, lors de la fête des tabernacles, il promet à celui qui croit en lui que des fleuves d’eau vive couleront de son sein (7.38).</a:t>
            </a:r>
          </a:p>
          <a:p>
            <a:endParaRPr lang="fr-FR" dirty="0"/>
          </a:p>
        </p:txBody>
      </p:sp>
    </p:spTree>
    <p:extLst>
      <p:ext uri="{BB962C8B-B14F-4D97-AF65-F5344CB8AC3E}">
        <p14:creationId xmlns:p14="http://schemas.microsoft.com/office/powerpoint/2010/main" val="386824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92500" lnSpcReduction="20000"/>
          </a:bodyPr>
          <a:lstStyle/>
          <a:p>
            <a:pPr marL="0" indent="0">
              <a:buNone/>
            </a:pPr>
            <a:r>
              <a:rPr lang="fr-FR" i="1" dirty="0"/>
              <a:t>b) </a:t>
            </a:r>
            <a:r>
              <a:rPr lang="fr-FR" b="1" i="1" dirty="0"/>
              <a:t>Les chapitres 8 à 12 font appel à l’opposition ténèbres/lumière</a:t>
            </a:r>
            <a:r>
              <a:rPr lang="fr-FR" i="1" dirty="0"/>
              <a:t>:</a:t>
            </a:r>
            <a:r>
              <a:rPr lang="fr-FR" dirty="0" smtClean="0"/>
              <a:t/>
            </a:r>
            <a:br>
              <a:rPr lang="fr-FR" dirty="0" smtClean="0"/>
            </a:br>
            <a:r>
              <a:rPr lang="fr-FR" dirty="0"/>
              <a:t>– Jésus annonce : «Moi, je suis la lumière du monde» (8.12).</a:t>
            </a:r>
            <a:r>
              <a:rPr lang="fr-FR" dirty="0" smtClean="0"/>
              <a:t/>
            </a:r>
            <a:br>
              <a:rPr lang="fr-FR" dirty="0" smtClean="0"/>
            </a:br>
            <a:r>
              <a:rPr lang="fr-FR" dirty="0"/>
              <a:t>– Après la guérison de l’aveugle-né (incapable par nature de voir le jour), celui qui est la lumière du monde (9.5) dénonce la cécité morale de ceux qui croient avoir la lumière, mais qui, en fait, sont aveugles (9.39-41).</a:t>
            </a:r>
            <a:r>
              <a:rPr lang="fr-FR" dirty="0" smtClean="0"/>
              <a:t/>
            </a:r>
            <a:br>
              <a:rPr lang="fr-FR" dirty="0" smtClean="0"/>
            </a:br>
            <a:r>
              <a:rPr lang="fr-FR" dirty="0"/>
              <a:t>– Le Seigneur, avant d’aller ressusciter Lazare, parle à ses disciples de la marche de celui qui voit la lumière du monde (11.9-10).</a:t>
            </a:r>
            <a:r>
              <a:rPr lang="fr-FR" dirty="0" smtClean="0"/>
              <a:t/>
            </a:r>
            <a:br>
              <a:rPr lang="fr-FR" dirty="0" smtClean="0"/>
            </a:br>
            <a:r>
              <a:rPr lang="fr-FR" dirty="0"/>
              <a:t>– Le chapitre 12 conclut en reprenant plusieurs expressions du chapitre 8 et Jésus presse ses auditeurs aveuglés de croire en la lumière tant qu’elle est parmi eux (12.35-46).</a:t>
            </a:r>
          </a:p>
        </p:txBody>
      </p:sp>
    </p:spTree>
    <p:extLst>
      <p:ext uri="{BB962C8B-B14F-4D97-AF65-F5344CB8AC3E}">
        <p14:creationId xmlns:p14="http://schemas.microsoft.com/office/powerpoint/2010/main" val="2641870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336704"/>
          </a:xfrm>
        </p:spPr>
        <p:txBody>
          <a:bodyPr>
            <a:normAutofit fontScale="92500" lnSpcReduction="20000"/>
          </a:bodyPr>
          <a:lstStyle/>
          <a:p>
            <a:pPr marL="0" indent="0">
              <a:buNone/>
            </a:pPr>
            <a:r>
              <a:rPr lang="fr-FR" i="1" dirty="0"/>
              <a:t>c) </a:t>
            </a:r>
            <a:r>
              <a:rPr lang="fr-FR" b="1" i="1" dirty="0"/>
              <a:t>Les chapitres 13 à 17 ont été appelés les chapitres de l’amour:</a:t>
            </a:r>
            <a:r>
              <a:rPr lang="fr-FR" b="1" dirty="0" smtClean="0"/>
              <a:t/>
            </a:r>
            <a:br>
              <a:rPr lang="fr-FR" b="1" dirty="0" smtClean="0"/>
            </a:br>
            <a:r>
              <a:rPr lang="fr-FR" dirty="0"/>
              <a:t>– Dès les premiers mots du ch.13, l’évangéliste annonce que Jésus allait mettre le comble à son amour pour les siens (13.1), par un geste pratique, avant de le faire par une œuvre éternelle, à la croix.</a:t>
            </a:r>
            <a:r>
              <a:rPr lang="fr-FR" dirty="0" smtClean="0"/>
              <a:t/>
            </a:r>
            <a:br>
              <a:rPr lang="fr-FR" dirty="0" smtClean="0"/>
            </a:br>
            <a:r>
              <a:rPr lang="fr-FR" dirty="0"/>
              <a:t>– Au début de ses entretiens avec ses disciples, le Seigneur leur donne son nouveau commandement : «Aimez-vous les uns les autres, comme je vous ai aimés» (13.34).</a:t>
            </a:r>
            <a:r>
              <a:rPr lang="fr-FR" dirty="0" smtClean="0"/>
              <a:t/>
            </a:r>
            <a:br>
              <a:rPr lang="fr-FR" dirty="0" smtClean="0"/>
            </a:br>
            <a:r>
              <a:rPr lang="fr-FR" dirty="0"/>
              <a:t>– Tout au long de ses «dernières paroles», il évoque cette sphère d’amour qui unit le Père, le Fils et ceux que le Fils appelle ses amis (14.23 ; 15.9-13 ; 16.27).</a:t>
            </a:r>
            <a:r>
              <a:rPr lang="fr-FR" dirty="0" smtClean="0"/>
              <a:t/>
            </a:r>
            <a:br>
              <a:rPr lang="fr-FR" dirty="0" smtClean="0"/>
            </a:br>
            <a:r>
              <a:rPr lang="fr-FR" dirty="0"/>
              <a:t>– Enfin, la prière qu’il adresse à son Père se termine par ce désir du Seigneur que l’amour dont il se sait aimé de lui, soit dans ses disciples (17.26).</a:t>
            </a:r>
          </a:p>
        </p:txBody>
      </p:sp>
    </p:spTree>
    <p:extLst>
      <p:ext uri="{BB962C8B-B14F-4D97-AF65-F5344CB8AC3E}">
        <p14:creationId xmlns:p14="http://schemas.microsoft.com/office/powerpoint/2010/main" val="2325491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260648"/>
            <a:ext cx="8661648" cy="6480720"/>
          </a:xfrm>
        </p:spPr>
        <p:txBody>
          <a:bodyPr>
            <a:normAutofit fontScale="92500" lnSpcReduction="20000"/>
          </a:bodyPr>
          <a:lstStyle/>
          <a:p>
            <a:pPr marL="0" indent="0" algn="just" fontAlgn="base">
              <a:buNone/>
            </a:pPr>
            <a:r>
              <a:rPr lang="fr-FR" dirty="0"/>
              <a:t>L’ordre des trois parties est également riche d’instruction : il faut tout d’abord avoir la vie de Dieu (ch. 3-7), avant de connaître, par Jésus Christ, le Dieu qui est lumière (ch. 8-12) et amour (ch. 13-17).</a:t>
            </a:r>
          </a:p>
          <a:p>
            <a:pPr marL="0" indent="0" fontAlgn="base">
              <a:buNone/>
            </a:pPr>
            <a:r>
              <a:rPr lang="fr-FR" dirty="0"/>
              <a:t>Les verbes rattachés confirment cet ordre:</a:t>
            </a:r>
            <a:br>
              <a:rPr lang="fr-FR" dirty="0"/>
            </a:br>
            <a:r>
              <a:rPr lang="fr-FR" dirty="0"/>
              <a:t>– Pour recevoir la vie, il faut «chercher», «venir» à Jésus qui «montrera» le chemin du salut et fera «naître» alors surnaturellement par l’opération de son Esprit.</a:t>
            </a:r>
            <a:br>
              <a:rPr lang="fr-FR" dirty="0"/>
            </a:br>
            <a:r>
              <a:rPr lang="fr-FR" dirty="0"/>
              <a:t>– Pour «voir» la lumière, il faut «suivre» Jésus et «marcher» à sa suite. La lumière n’a donc rien d’une contemplation statique; elle se vit dans l’action. La 1ère épître de Jean développera cet aspect.</a:t>
            </a:r>
            <a:br>
              <a:rPr lang="fr-FR" dirty="0"/>
            </a:br>
            <a:r>
              <a:rPr lang="fr-FR" dirty="0"/>
              <a:t>– Pour connaître l’amour, il faut «demeurer» près du Seigneur, «garder» ses commandements, entretenir une relation vivante en «priant», tout cela contribuant à «glorifier» Dieu, à l’exemple de son Fils.</a:t>
            </a:r>
          </a:p>
          <a:p>
            <a:endParaRPr lang="fr-FR" dirty="0"/>
          </a:p>
        </p:txBody>
      </p:sp>
    </p:spTree>
    <p:extLst>
      <p:ext uri="{BB962C8B-B14F-4D97-AF65-F5344CB8AC3E}">
        <p14:creationId xmlns:p14="http://schemas.microsoft.com/office/powerpoint/2010/main" val="2833617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16632"/>
            <a:ext cx="8507288" cy="1143000"/>
          </a:xfrm>
        </p:spPr>
        <p:txBody>
          <a:bodyPr>
            <a:normAutofit fontScale="90000"/>
          </a:bodyPr>
          <a:lstStyle/>
          <a:p>
            <a:r>
              <a:rPr lang="fr-FR" sz="7300" b="1" dirty="0" smtClean="0">
                <a:solidFill>
                  <a:srgbClr val="FF0000"/>
                </a:solidFill>
              </a:rPr>
              <a:t>Structure</a:t>
            </a:r>
            <a:r>
              <a:rPr lang="fr-FR" b="1" dirty="0"/>
              <a:t/>
            </a:r>
            <a:br>
              <a:rPr lang="fr-FR" b="1" dirty="0"/>
            </a:br>
            <a:endParaRPr lang="fr-FR" dirty="0"/>
          </a:p>
        </p:txBody>
      </p:sp>
      <p:sp>
        <p:nvSpPr>
          <p:cNvPr id="3" name="Espace réservé du contenu 2"/>
          <p:cNvSpPr>
            <a:spLocks noGrp="1"/>
          </p:cNvSpPr>
          <p:nvPr>
            <p:ph idx="1"/>
          </p:nvPr>
        </p:nvSpPr>
        <p:spPr/>
        <p:txBody>
          <a:bodyPr>
            <a:normAutofit fontScale="77500" lnSpcReduction="20000"/>
          </a:bodyPr>
          <a:lstStyle/>
          <a:p>
            <a:pPr algn="just" fontAlgn="base"/>
            <a:r>
              <a:rPr lang="fr-FR" dirty="0" smtClean="0"/>
              <a:t>Une </a:t>
            </a:r>
            <a:r>
              <a:rPr lang="fr-FR" dirty="0"/>
              <a:t>fois ces trois parties clairement mises en évidence, il est possible d’ébaucher une structure de plan pour l’évangile, en remarquant qu’à la symétrie : lumière (8- 12) // amour (13-17), peut s’ajouter une deuxième symétrie : vie (3-7) // mort (18- 19). Il va de soi qu’il n’est pas besoin que le mot «mort» apparaisse statistiquement dans cette partie pour qu’on comprenne qu’elle est centrée sur la mort. Jean est le seul évangéliste à décrire en détail la mort du Seigneur, à témoigner du sang et de l’eau qui ont coulé de son corps (source de vie pour nous) et à donner des précisions sur son ensevelissement (19.30-42).</a:t>
            </a:r>
          </a:p>
          <a:p>
            <a:pPr algn="just" fontAlgn="base"/>
            <a:r>
              <a:rPr lang="fr-FR" dirty="0"/>
              <a:t>On aboutit ainsi à une </a:t>
            </a:r>
            <a:r>
              <a:rPr lang="fr-FR" b="1" dirty="0"/>
              <a:t>structure en «chiasme»</a:t>
            </a:r>
            <a:r>
              <a:rPr lang="fr-FR" dirty="0"/>
              <a:t>, caractéristique de la pensée hébraïque, que l’on retrouve souvent dans certains livres de l’A.T</a:t>
            </a:r>
            <a:r>
              <a:rPr lang="fr-FR" dirty="0" smtClean="0"/>
              <a:t>.</a:t>
            </a:r>
            <a:endParaRPr lang="fr-FR" dirty="0"/>
          </a:p>
          <a:p>
            <a:endParaRPr lang="fr-FR" dirty="0"/>
          </a:p>
        </p:txBody>
      </p:sp>
    </p:spTree>
    <p:extLst>
      <p:ext uri="{BB962C8B-B14F-4D97-AF65-F5344CB8AC3E}">
        <p14:creationId xmlns:p14="http://schemas.microsoft.com/office/powerpoint/2010/main" val="863535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4624"/>
            <a:ext cx="8856984" cy="6813376"/>
          </a:xfrm>
        </p:spPr>
        <p:txBody>
          <a:bodyPr>
            <a:normAutofit fontScale="92500"/>
          </a:bodyPr>
          <a:lstStyle/>
          <a:p>
            <a:pPr marL="0" indent="0" algn="just">
              <a:buNone/>
            </a:pPr>
            <a:r>
              <a:rPr lang="fr-FR" sz="2300" dirty="0"/>
              <a:t>Restent ensuite les parties introductives (ch. 1 et 2) et conclusives (ch. 20 et 21). Là aussi, plusieurs symétries sont frappantes</a:t>
            </a:r>
            <a:r>
              <a:rPr lang="fr-FR" sz="2300" dirty="0" smtClean="0"/>
              <a:t>:</a:t>
            </a:r>
          </a:p>
          <a:p>
            <a:pPr marL="0" indent="0" algn="just">
              <a:buNone/>
            </a:pPr>
            <a:r>
              <a:rPr lang="fr-FR" sz="2300" dirty="0" smtClean="0"/>
              <a:t>– </a:t>
            </a:r>
            <a:r>
              <a:rPr lang="fr-FR" sz="2300" dirty="0"/>
              <a:t>A l’annonce de la résurrection (2.19-22), répond la réalité de la résurrection (20.1-18</a:t>
            </a:r>
            <a:r>
              <a:rPr lang="fr-FR" sz="2300" dirty="0" smtClean="0"/>
              <a:t>).</a:t>
            </a:r>
          </a:p>
          <a:p>
            <a:pPr marL="0" indent="0" algn="just">
              <a:buNone/>
            </a:pPr>
            <a:r>
              <a:rPr lang="fr-FR" sz="2300" dirty="0" smtClean="0"/>
              <a:t>– </a:t>
            </a:r>
            <a:r>
              <a:rPr lang="fr-FR" sz="2300" dirty="0"/>
              <a:t>Aux trois jours retraçant les premières rencontres du Seigneur avec plusieurs de ceux qui deviendront ses disciples (1.29, 43; 2.1</a:t>
            </a:r>
            <a:r>
              <a:rPr lang="fr-FR" sz="2300" dirty="0" smtClean="0"/>
              <a:t>), </a:t>
            </a:r>
            <a:r>
              <a:rPr lang="fr-FR" sz="2300" dirty="0"/>
              <a:t>correspondent les trois rencontres de Jésus ressuscité avec ses disciples (20.19, 26; 21.14). De plus, Pierre est particulièrement mis en avant lors de la première rencontre du début de l’évangile et lors de la dernière de la fin de l’évangile. Nathanaël doute (2ème rencontre au début), tout comme Thomas (2ème rencontre de la fin). La joie marque la 3ème rencontre du début, à Cana et les disciples se réjouirent de voir le Seigneur lors de la 1ère rencontre du ch. 20</a:t>
            </a:r>
            <a:r>
              <a:rPr lang="fr-FR" sz="2300" dirty="0" smtClean="0"/>
              <a:t>.</a:t>
            </a:r>
          </a:p>
          <a:p>
            <a:pPr marL="0" indent="0" algn="just">
              <a:buNone/>
            </a:pPr>
            <a:r>
              <a:rPr lang="fr-FR" sz="2300" dirty="0" smtClean="0"/>
              <a:t>– </a:t>
            </a:r>
            <a:r>
              <a:rPr lang="fr-FR" sz="2300" dirty="0"/>
              <a:t>Remontant vers le début de l’évangile, on trouve le témoignage de Jean Baptiste (1. 19-28), auquel répond l’affirmation de la véracité du témoignage de Jean l’évangéliste (21.24</a:t>
            </a:r>
            <a:r>
              <a:rPr lang="fr-FR" sz="2300" dirty="0" smtClean="0"/>
              <a:t>).</a:t>
            </a:r>
          </a:p>
          <a:p>
            <a:pPr marL="0" indent="0" algn="just">
              <a:buNone/>
            </a:pPr>
            <a:r>
              <a:rPr lang="fr-FR" sz="2300" dirty="0" smtClean="0"/>
              <a:t>– </a:t>
            </a:r>
            <a:r>
              <a:rPr lang="fr-FR" sz="2300" dirty="0"/>
              <a:t>Enfin, au prologue majestueux qui ouvre le quatrième évangile, dévoilant la gloire du Fils éternel, venu habiter parmi les hommes pour leur révéler le Père, correspond le court verset qui termine ce livre unique: </a:t>
            </a:r>
            <a:r>
              <a:rPr lang="fr-FR" sz="2300" i="1" dirty="0"/>
              <a:t>«Jésus a fait encore beaucoup d’autres choses; si on les écrivait en détail, je ne pense pas que le monde même pourrait contenir les livres qu’on écrirait</a:t>
            </a:r>
            <a:r>
              <a:rPr lang="fr-FR" sz="2300" i="1" dirty="0" smtClean="0"/>
              <a:t>.»</a:t>
            </a:r>
            <a:endParaRPr lang="fr-FR" sz="2300" dirty="0"/>
          </a:p>
        </p:txBody>
      </p:sp>
    </p:spTree>
    <p:extLst>
      <p:ext uri="{BB962C8B-B14F-4D97-AF65-F5344CB8AC3E}">
        <p14:creationId xmlns:p14="http://schemas.microsoft.com/office/powerpoint/2010/main" val="3294382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77500" lnSpcReduction="20000"/>
          </a:bodyPr>
          <a:lstStyle/>
          <a:p>
            <a:pPr marL="0" indent="0" algn="just">
              <a:buNone/>
            </a:pPr>
            <a:r>
              <a:rPr lang="fr-FR" dirty="0"/>
              <a:t>D’autres détails pourraient venir conforter cette vision symétrique de l’évangile</a:t>
            </a:r>
            <a:r>
              <a:rPr lang="fr-FR" dirty="0" smtClean="0"/>
              <a:t>:</a:t>
            </a:r>
          </a:p>
          <a:p>
            <a:pPr marL="0" indent="0" algn="just">
              <a:buNone/>
            </a:pPr>
            <a:r>
              <a:rPr lang="fr-FR" dirty="0" smtClean="0"/>
              <a:t/>
            </a:r>
            <a:br>
              <a:rPr lang="fr-FR" dirty="0" smtClean="0"/>
            </a:br>
            <a:r>
              <a:rPr lang="fr-FR" dirty="0"/>
              <a:t>– Nicodème vient à Jésus au ch. 3, au début de la partie sur la vie. C’est lui aussi qui vient, à la fin de la partie sur la mort (19.39), apporter les aromates pour l’ensevelissement du Seigneur</a:t>
            </a:r>
            <a:r>
              <a:rPr lang="fr-FR" dirty="0" smtClean="0"/>
              <a:t>.</a:t>
            </a:r>
          </a:p>
          <a:p>
            <a:pPr marL="0" indent="0" algn="just">
              <a:buNone/>
            </a:pPr>
            <a:r>
              <a:rPr lang="fr-FR" dirty="0" smtClean="0"/>
              <a:t/>
            </a:r>
            <a:br>
              <a:rPr lang="fr-FR" dirty="0" smtClean="0"/>
            </a:br>
            <a:r>
              <a:rPr lang="fr-FR" dirty="0"/>
              <a:t>– Jésus se retire au jardin des Oliviers à la fin de la section centrée sur la vie (8.1), comme il s’y rendra, accompagné des onze, au début de la section sur la mort (18.1</a:t>
            </a:r>
            <a:r>
              <a:rPr lang="fr-FR" dirty="0" smtClean="0"/>
              <a:t>).</a:t>
            </a:r>
          </a:p>
          <a:p>
            <a:pPr marL="0" indent="0" algn="just">
              <a:buNone/>
            </a:pPr>
            <a:r>
              <a:rPr lang="fr-FR" dirty="0" smtClean="0"/>
              <a:t/>
            </a:r>
            <a:br>
              <a:rPr lang="fr-FR" dirty="0" smtClean="0"/>
            </a:br>
            <a:r>
              <a:rPr lang="fr-FR" dirty="0"/>
              <a:t>– Jésus refuse de condamner la femme adultère au début de la partie sur la lumière (8.1-11), tout comme il prendra le parti de ses disciples dans sa prière d’intercession du ch. 17</a:t>
            </a:r>
            <a:r>
              <a:rPr lang="fr-FR" dirty="0" smtClean="0"/>
              <a:t>.</a:t>
            </a:r>
          </a:p>
          <a:p>
            <a:pPr marL="0" indent="0" algn="just">
              <a:buNone/>
            </a:pPr>
            <a:r>
              <a:rPr lang="fr-FR" dirty="0" smtClean="0"/>
              <a:t/>
            </a:r>
            <a:br>
              <a:rPr lang="fr-FR" dirty="0" smtClean="0"/>
            </a:br>
            <a:r>
              <a:rPr lang="fr-FR" dirty="0"/>
              <a:t>– etc.</a:t>
            </a:r>
          </a:p>
        </p:txBody>
      </p:sp>
    </p:spTree>
    <p:extLst>
      <p:ext uri="{BB962C8B-B14F-4D97-AF65-F5344CB8AC3E}">
        <p14:creationId xmlns:p14="http://schemas.microsoft.com/office/powerpoint/2010/main" val="4131558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7300" b="1" dirty="0" smtClean="0">
                <a:solidFill>
                  <a:srgbClr val="FF0000"/>
                </a:solidFill>
              </a:rPr>
              <a:t>Plan</a:t>
            </a:r>
            <a:r>
              <a:rPr lang="fr-FR" b="1" dirty="0"/>
              <a:t/>
            </a:r>
            <a:br>
              <a:rPr lang="fr-FR" b="1" dirty="0"/>
            </a:br>
            <a:endParaRPr lang="fr-FR" dirty="0"/>
          </a:p>
        </p:txBody>
      </p:sp>
      <p:graphicFrame>
        <p:nvGraphicFramePr>
          <p:cNvPr id="4" name="Espace réservé du contenu 3"/>
          <p:cNvGraphicFramePr>
            <a:graphicFrameLocks noGrp="1"/>
          </p:cNvGraphicFramePr>
          <p:nvPr>
            <p:ph idx="1"/>
          </p:nvPr>
        </p:nvGraphicFramePr>
        <p:xfrm>
          <a:off x="904874" y="3360261"/>
          <a:ext cx="7334251" cy="1005840"/>
        </p:xfrm>
        <a:graphic>
          <a:graphicData uri="http://schemas.openxmlformats.org/drawingml/2006/table">
            <a:tbl>
              <a:tblPr/>
              <a:tblGrid>
                <a:gridCol w="440055"/>
                <a:gridCol w="5647373"/>
                <a:gridCol w="1246823"/>
              </a:tblGrid>
              <a:tr h="0">
                <a:tc>
                  <a:txBody>
                    <a:bodyPr/>
                    <a:lstStyle/>
                    <a:p>
                      <a:pPr algn="r" fontAlgn="base"/>
                      <a:r>
                        <a:rPr lang="fr-FR">
                          <a:effectLst/>
                        </a:rPr>
                        <a:t>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Prologue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1.1-18</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0">
                <a:tc>
                  <a:txBody>
                    <a:bodyPr/>
                    <a:lstStyle/>
                    <a:p>
                      <a:pPr algn="r" fontAlgn="base"/>
                      <a:r>
                        <a:rPr lang="fr-FR">
                          <a:effectLst/>
                        </a:rPr>
                        <a:t>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Introduction</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1.19-2. 25</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344242656"/>
              </p:ext>
            </p:extLst>
          </p:nvPr>
        </p:nvGraphicFramePr>
        <p:xfrm>
          <a:off x="251520" y="1340766"/>
          <a:ext cx="8638675" cy="5189001"/>
        </p:xfrm>
        <a:graphic>
          <a:graphicData uri="http://schemas.openxmlformats.org/drawingml/2006/table">
            <a:tbl>
              <a:tblPr/>
              <a:tblGrid>
                <a:gridCol w="863867"/>
                <a:gridCol w="6306233"/>
                <a:gridCol w="1468575"/>
              </a:tblGrid>
              <a:tr h="679512">
                <a:tc>
                  <a:txBody>
                    <a:bodyPr/>
                    <a:lstStyle/>
                    <a:p>
                      <a:pPr algn="r" fontAlgn="base"/>
                      <a:r>
                        <a:rPr lang="fr-FR" dirty="0">
                          <a:effectLst/>
                        </a:rPr>
                        <a:t>2.1.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Le témoignage de Jean Baptiste: l’Agneau de Dieu</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1.19-28</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79512">
                <a:tc>
                  <a:txBody>
                    <a:bodyPr/>
                    <a:lstStyle/>
                    <a:p>
                      <a:pPr algn="r" fontAlgn="base"/>
                      <a:r>
                        <a:rPr lang="fr-FR">
                          <a:effectLst/>
                        </a:rPr>
                        <a:t>2.2.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Trois jours symboliques</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1.29-2.11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050155">
                <a:tc>
                  <a:txBody>
                    <a:bodyPr/>
                    <a:lstStyle/>
                    <a:p>
                      <a:pPr algn="r" fontAlgn="base"/>
                      <a:r>
                        <a:rPr lang="fr-FR">
                          <a:effectLst/>
                        </a:rPr>
                        <a:t>2.2.1.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Le baptême: l’Agneau de Dieu</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1.29-42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050155">
                <a:tc>
                  <a:txBody>
                    <a:bodyPr/>
                    <a:lstStyle/>
                    <a:p>
                      <a:pPr algn="r" fontAlgn="base"/>
                      <a:r>
                        <a:rPr lang="fr-FR">
                          <a:effectLst/>
                        </a:rPr>
                        <a:t>2.2.2.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L’appel de Nathanaël: l’incrédulité</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1.43-51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050155">
                <a:tc>
                  <a:txBody>
                    <a:bodyPr/>
                    <a:lstStyle/>
                    <a:p>
                      <a:pPr algn="r" fontAlgn="base"/>
                      <a:r>
                        <a:rPr lang="fr-FR">
                          <a:effectLst/>
                        </a:rPr>
                        <a:t>2.2.3.</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Les noces de Cana: la joie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2.1-11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79512">
                <a:tc>
                  <a:txBody>
                    <a:bodyPr/>
                    <a:lstStyle/>
                    <a:p>
                      <a:pPr algn="r" fontAlgn="base"/>
                      <a:r>
                        <a:rPr lang="fr-FR">
                          <a:effectLst/>
                        </a:rPr>
                        <a:t>2.3.</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L’annonce de la résurrection</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dirty="0">
                          <a:effectLst/>
                        </a:rPr>
                        <a:t>2.12-25</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6" name="Rectangle 1"/>
          <p:cNvSpPr>
            <a:spLocks noChangeArrowheads="1"/>
          </p:cNvSpPr>
          <p:nvPr/>
        </p:nvSpPr>
        <p:spPr bwMode="auto">
          <a:xfrm>
            <a:off x="904875" y="1943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itchFamily="34" charset="0"/>
                <a:cs typeface="Arial" pitchFamily="34" charset="0"/>
              </a:rPr>
              <a:t/>
            </a:r>
            <a:br>
              <a:rPr kumimoji="0" lang="fr-FR" altLang="fr-FR" sz="1800" b="0" i="0" u="none" strike="noStrike" cap="none" normalizeH="0" baseline="0" smtClean="0">
                <a:ln>
                  <a:noFill/>
                </a:ln>
                <a:solidFill>
                  <a:schemeClr val="tx1"/>
                </a:solidFill>
                <a:effectLst/>
                <a:latin typeface="Arial" pitchFamily="34" charset="0"/>
                <a:cs typeface="Arial" pitchFamily="34" charset="0"/>
              </a:rPr>
            </a:b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93944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904487802"/>
              </p:ext>
            </p:extLst>
          </p:nvPr>
        </p:nvGraphicFramePr>
        <p:xfrm>
          <a:off x="395536" y="620687"/>
          <a:ext cx="8496945" cy="5832648"/>
        </p:xfrm>
        <a:graphic>
          <a:graphicData uri="http://schemas.openxmlformats.org/drawingml/2006/table">
            <a:tbl>
              <a:tblPr/>
              <a:tblGrid>
                <a:gridCol w="1019634"/>
                <a:gridCol w="6032830"/>
                <a:gridCol w="1444481"/>
              </a:tblGrid>
              <a:tr h="1458162">
                <a:tc>
                  <a:txBody>
                    <a:bodyPr/>
                    <a:lstStyle/>
                    <a:p>
                      <a:pPr algn="r" fontAlgn="base"/>
                      <a:r>
                        <a:rPr lang="fr-FR" dirty="0">
                          <a:effectLst/>
                        </a:rPr>
                        <a:t>3.</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La vie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3-8.1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58162">
                <a:tc>
                  <a:txBody>
                    <a:bodyPr/>
                    <a:lstStyle/>
                    <a:p>
                      <a:pPr algn="r" fontAlgn="base"/>
                      <a:r>
                        <a:rPr lang="fr-FR">
                          <a:effectLst/>
                        </a:rPr>
                        <a:t>4.</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La lumière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8.2-12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58162">
                <a:tc>
                  <a:txBody>
                    <a:bodyPr/>
                    <a:lstStyle/>
                    <a:p>
                      <a:pPr algn="r" fontAlgn="base"/>
                      <a:r>
                        <a:rPr lang="fr-FR">
                          <a:effectLst/>
                        </a:rPr>
                        <a:t>4′.</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L’amour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a:effectLst/>
                        </a:rPr>
                        <a:t>13-17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58162">
                <a:tc>
                  <a:txBody>
                    <a:bodyPr/>
                    <a:lstStyle/>
                    <a:p>
                      <a:pPr algn="r" fontAlgn="base"/>
                      <a:r>
                        <a:rPr lang="fr-FR">
                          <a:effectLst/>
                        </a:rPr>
                        <a:t>3′.</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La mort</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dirty="0">
                          <a:effectLst/>
                        </a:rPr>
                        <a:t>18-19</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5837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1143000"/>
          </a:xfrm>
        </p:spPr>
        <p:txBody>
          <a:bodyPr>
            <a:normAutofit/>
          </a:bodyPr>
          <a:lstStyle/>
          <a:p>
            <a:r>
              <a:rPr lang="fr-FR" sz="6600" b="1" dirty="0" smtClean="0">
                <a:solidFill>
                  <a:srgbClr val="FF0000"/>
                </a:solidFill>
              </a:rPr>
              <a:t>Le but</a:t>
            </a:r>
            <a:endParaRPr lang="fr-FR" sz="6600" b="1" dirty="0">
              <a:solidFill>
                <a:srgbClr val="FF0000"/>
              </a:solidFill>
            </a:endParaRPr>
          </a:p>
        </p:txBody>
      </p:sp>
      <p:sp>
        <p:nvSpPr>
          <p:cNvPr id="3" name="Espace réservé du contenu 2"/>
          <p:cNvSpPr>
            <a:spLocks noGrp="1"/>
          </p:cNvSpPr>
          <p:nvPr>
            <p:ph idx="1"/>
          </p:nvPr>
        </p:nvSpPr>
        <p:spPr>
          <a:xfrm>
            <a:off x="179512" y="1268760"/>
            <a:ext cx="8712968" cy="5589240"/>
          </a:xfrm>
        </p:spPr>
        <p:txBody>
          <a:bodyPr>
            <a:normAutofit fontScale="70000" lnSpcReduction="20000"/>
          </a:bodyPr>
          <a:lstStyle/>
          <a:p>
            <a:pPr algn="just" fontAlgn="base"/>
            <a:r>
              <a:rPr lang="fr-FR" dirty="0"/>
              <a:t>L’Évangile selon Jean a été manifestement écrit quelque temps après les trois autres Évangiles. Matthieu, Marc et Luc avaient </a:t>
            </a:r>
            <a:r>
              <a:rPr lang="fr-FR" dirty="0" smtClean="0"/>
              <a:t>ont raconté l’histoire </a:t>
            </a:r>
            <a:r>
              <a:rPr lang="fr-FR" dirty="0"/>
              <a:t>de Jésus Christ, sa naissance, ses premières années et son entrée dans le ministère. Jean tient leur récit pour connu, sans quoi ses premiers paragraphes seraient difficilement compréhensibles. Comme le premier siècle tirait à sa fin, il s’était écoulé suffisamment de temps pour que se déclenchent des attaques contre la Personne </a:t>
            </a:r>
            <a:r>
              <a:rPr lang="fr-FR" dirty="0" smtClean="0"/>
              <a:t>du Christ. </a:t>
            </a:r>
            <a:r>
              <a:rPr lang="fr-FR" dirty="0"/>
              <a:t>Des notions philosophiques en partie païennes circulaient, se mêlant à la </a:t>
            </a:r>
            <a:r>
              <a:rPr lang="fr-FR" dirty="0" smtClean="0"/>
              <a:t>doctrine.</a:t>
            </a:r>
            <a:endParaRPr lang="fr-FR" dirty="0"/>
          </a:p>
          <a:p>
            <a:pPr algn="just" fontAlgn="base"/>
            <a:r>
              <a:rPr lang="fr-FR" dirty="0"/>
              <a:t>Les premiers chrétiens étaient très troublés par les prétendus « gnostiques », c’est-à-dire « ceux qui savent </a:t>
            </a:r>
            <a:r>
              <a:rPr lang="fr-FR" dirty="0" smtClean="0"/>
              <a:t>»</a:t>
            </a:r>
            <a:r>
              <a:rPr lang="fr-FR" dirty="0"/>
              <a:t> : ils prétendaient avoir été « initiés » et avoir la connaissance supérieure. Leurs théories niaient en fait la divinité intrinsèque et la vraie humanité de Jésus. </a:t>
            </a:r>
            <a:r>
              <a:rPr lang="fr-FR" dirty="0" smtClean="0"/>
              <a:t>Certains </a:t>
            </a:r>
            <a:r>
              <a:rPr lang="fr-FR" dirty="0"/>
              <a:t>considéraient Jésus et le Christ comme deux personnes différentes. Le Christ était pour eux un idéal, un état que l’homme pourrait progressivement atteindre. Jésus était l’homme apparu dans l’histoire, à Nazareth. Le but de l’Évangile selon Jean est de réfuter ces erreurs.</a:t>
            </a:r>
          </a:p>
          <a:p>
            <a:endParaRPr lang="fr-FR" dirty="0"/>
          </a:p>
        </p:txBody>
      </p:sp>
    </p:spTree>
    <p:extLst>
      <p:ext uri="{BB962C8B-B14F-4D97-AF65-F5344CB8AC3E}">
        <p14:creationId xmlns:p14="http://schemas.microsoft.com/office/powerpoint/2010/main" val="36658225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7575156"/>
              </p:ext>
            </p:extLst>
          </p:nvPr>
        </p:nvGraphicFramePr>
        <p:xfrm>
          <a:off x="683568" y="260649"/>
          <a:ext cx="7920880" cy="5184576"/>
        </p:xfrm>
        <a:graphic>
          <a:graphicData uri="http://schemas.openxmlformats.org/drawingml/2006/table">
            <a:tbl>
              <a:tblPr/>
              <a:tblGrid>
                <a:gridCol w="792087"/>
                <a:gridCol w="5782242"/>
                <a:gridCol w="1346551"/>
              </a:tblGrid>
              <a:tr h="563436">
                <a:tc>
                  <a:txBody>
                    <a:bodyPr/>
                    <a:lstStyle/>
                    <a:p>
                      <a:pPr algn="r" fontAlgn="base"/>
                      <a:r>
                        <a:rPr lang="fr-FR" sz="1800" dirty="0">
                          <a:effectLst/>
                        </a:rPr>
                        <a:t>2′.</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dirty="0">
                          <a:effectLst/>
                        </a:rPr>
                        <a:t>Conclusion</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a:effectLst/>
                        </a:rPr>
                        <a:t>20.1-21.23</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63436">
                <a:tc>
                  <a:txBody>
                    <a:bodyPr/>
                    <a:lstStyle/>
                    <a:p>
                      <a:pPr algn="r" fontAlgn="base"/>
                      <a:r>
                        <a:rPr lang="fr-FR" sz="1800">
                          <a:effectLst/>
                        </a:rPr>
                        <a:t>2.3′.</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a:effectLst/>
                        </a:rPr>
                        <a:t>La résurrection</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a:effectLst/>
                        </a:rPr>
                        <a:t>20.1-18</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73567">
                <a:tc>
                  <a:txBody>
                    <a:bodyPr/>
                    <a:lstStyle/>
                    <a:p>
                      <a:pPr algn="r" fontAlgn="base"/>
                      <a:r>
                        <a:rPr lang="fr-FR" sz="1800">
                          <a:effectLst/>
                        </a:rPr>
                        <a:t>2.2′.</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a:effectLst/>
                        </a:rPr>
                        <a:t>Trois jours symboliques</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a:effectLst/>
                        </a:rPr>
                        <a:t>20.19-21.23</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73567">
                <a:tc>
                  <a:txBody>
                    <a:bodyPr/>
                    <a:lstStyle/>
                    <a:p>
                      <a:pPr algn="r" fontAlgn="base"/>
                      <a:r>
                        <a:rPr lang="fr-FR" sz="1800">
                          <a:effectLst/>
                        </a:rPr>
                        <a:t>2.2.3′.</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a:effectLst/>
                        </a:rPr>
                        <a:t>Le 1er dimanche: la joie</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a:effectLst/>
                        </a:rPr>
                        <a:t>20.19-23</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73567">
                <a:tc>
                  <a:txBody>
                    <a:bodyPr/>
                    <a:lstStyle/>
                    <a:p>
                      <a:pPr algn="r" fontAlgn="base"/>
                      <a:r>
                        <a:rPr lang="fr-FR" sz="1800">
                          <a:effectLst/>
                        </a:rPr>
                        <a:t>2.2.2′.</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a:effectLst/>
                        </a:rPr>
                        <a:t>Le 2ème dimanche: l’incrédulité</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a:effectLst/>
                        </a:rPr>
                        <a:t>20.24-31</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73567">
                <a:tc>
                  <a:txBody>
                    <a:bodyPr/>
                    <a:lstStyle/>
                    <a:p>
                      <a:pPr algn="r" fontAlgn="base"/>
                      <a:r>
                        <a:rPr lang="fr-FR" sz="1800">
                          <a:effectLst/>
                        </a:rPr>
                        <a:t>2.2.1′.</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a:effectLst/>
                        </a:rPr>
                        <a:t>La pêche miraculeuse: «pais mes agneaux»</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a:effectLst/>
                        </a:rPr>
                        <a:t>21.1-23</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63436">
                <a:tc>
                  <a:txBody>
                    <a:bodyPr/>
                    <a:lstStyle/>
                    <a:p>
                      <a:pPr algn="r" fontAlgn="base"/>
                      <a:r>
                        <a:rPr lang="fr-FR" sz="1800">
                          <a:effectLst/>
                        </a:rPr>
                        <a:t>2.1′.</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sz="1800">
                          <a:effectLst/>
                        </a:rPr>
                        <a:t>Le témoignage de Jean l’évangéliste</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sz="1800" dirty="0">
                          <a:effectLst/>
                        </a:rPr>
                        <a:t>21.24</a:t>
                      </a:r>
                    </a:p>
                  </a:txBody>
                  <a:tcPr marL="112029" marR="112029" marT="112029" marB="112029"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4049842242"/>
              </p:ext>
            </p:extLst>
          </p:nvPr>
        </p:nvGraphicFramePr>
        <p:xfrm>
          <a:off x="611560" y="5589240"/>
          <a:ext cx="7982323" cy="1008112"/>
        </p:xfrm>
        <a:graphic>
          <a:graphicData uri="http://schemas.openxmlformats.org/drawingml/2006/table">
            <a:tbl>
              <a:tblPr/>
              <a:tblGrid>
                <a:gridCol w="478939"/>
                <a:gridCol w="6146388"/>
                <a:gridCol w="1356996"/>
              </a:tblGrid>
              <a:tr h="1008112">
                <a:tc>
                  <a:txBody>
                    <a:bodyPr/>
                    <a:lstStyle/>
                    <a:p>
                      <a:pPr algn="r" fontAlgn="base"/>
                      <a:r>
                        <a:rPr lang="fr-FR" dirty="0">
                          <a:effectLst/>
                        </a:rPr>
                        <a:t>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dirty="0">
                          <a:effectLst/>
                        </a:rPr>
                        <a:t>Épilogue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r" fontAlgn="base"/>
                      <a:r>
                        <a:rPr lang="fr-FR" dirty="0">
                          <a:effectLst/>
                        </a:rPr>
                        <a:t>21.25</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6" name="Rectangle 1"/>
          <p:cNvSpPr>
            <a:spLocks noChangeArrowheads="1"/>
          </p:cNvSpPr>
          <p:nvPr/>
        </p:nvSpPr>
        <p:spPr bwMode="auto">
          <a:xfrm>
            <a:off x="904875" y="34750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fr-FR" sz="1800" b="0" i="0" u="none" strike="noStrike" cap="none" normalizeH="0" baseline="0" smtClean="0">
                <a:ln>
                  <a:noFill/>
                </a:ln>
                <a:solidFill>
                  <a:schemeClr val="tx1"/>
                </a:solidFill>
                <a:effectLst/>
                <a:latin typeface="Arial" pitchFamily="34" charset="0"/>
                <a:cs typeface="Arial" pitchFamily="34" charset="0"/>
              </a:rPr>
              <a:t/>
            </a:r>
            <a:br>
              <a:rPr kumimoji="0" lang="fr-FR" altLang="fr-FR" sz="1800" b="0" i="0" u="none" strike="noStrike" cap="none" normalizeH="0" baseline="0" smtClean="0">
                <a:ln>
                  <a:noFill/>
                </a:ln>
                <a:solidFill>
                  <a:schemeClr val="tx1"/>
                </a:solidFill>
                <a:effectLst/>
                <a:latin typeface="Arial" pitchFamily="34" charset="0"/>
                <a:cs typeface="Arial" pitchFamily="34" charset="0"/>
              </a:rPr>
            </a:b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33837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7300" b="1" dirty="0" smtClean="0">
                <a:solidFill>
                  <a:srgbClr val="FF0000"/>
                </a:solidFill>
              </a:rPr>
              <a:t>Conclusion</a:t>
            </a:r>
            <a:r>
              <a:rPr lang="fr-FR" b="1" dirty="0" smtClean="0"/>
              <a:t/>
            </a:r>
            <a:br>
              <a:rPr lang="fr-FR" b="1" dirty="0" smtClean="0"/>
            </a:br>
            <a:endParaRPr lang="fr-FR" dirty="0"/>
          </a:p>
        </p:txBody>
      </p:sp>
      <p:sp>
        <p:nvSpPr>
          <p:cNvPr id="3" name="Espace réservé du contenu 2"/>
          <p:cNvSpPr>
            <a:spLocks noGrp="1"/>
          </p:cNvSpPr>
          <p:nvPr>
            <p:ph idx="1"/>
          </p:nvPr>
        </p:nvSpPr>
        <p:spPr>
          <a:xfrm>
            <a:off x="251520" y="1052736"/>
            <a:ext cx="8496944" cy="5400600"/>
          </a:xfrm>
        </p:spPr>
        <p:txBody>
          <a:bodyPr>
            <a:normAutofit fontScale="77500" lnSpcReduction="20000"/>
          </a:bodyPr>
          <a:lstStyle/>
          <a:p>
            <a:pPr algn="just" fontAlgn="base"/>
            <a:r>
              <a:rPr lang="fr-FR" dirty="0" smtClean="0"/>
              <a:t>Le </a:t>
            </a:r>
            <a:r>
              <a:rPr lang="fr-FR" dirty="0"/>
              <a:t>risque existe</a:t>
            </a:r>
            <a:r>
              <a:rPr lang="fr-FR" dirty="0" smtClean="0"/>
              <a:t>, </a:t>
            </a:r>
            <a:r>
              <a:rPr lang="fr-FR" dirty="0"/>
              <a:t>lorsqu’on découvre une structure qui semble être voulue par l’Esprit de Dieu, d’aller trop loin et de forcer l’intention de l’Esprit. La recherche en devient alors intellectuelle et peut occulter le but premier de la lecture de la Bible, et en particulier de cet évangile : communiquer la vie à celui qui ne l’a pas et la faire abonder en celui qui l’a déjà reçue (20.31; 10.10) par la connaissance du seul vrai Dieu et de son envoyé, son Fils unique (17.3).</a:t>
            </a:r>
          </a:p>
          <a:p>
            <a:pPr algn="just" fontAlgn="base"/>
            <a:r>
              <a:rPr lang="fr-FR" dirty="0"/>
              <a:t>L’approche de l’évangile selon Jean développée ci-dessus est une parmi bien d’autres: elle les complète bien plus qu’elle ne les infirme. L’insondable Parole de Dieu ne peut ni ne doit être vue à travers un seul prisme. N’est-elle pas pour chaque lecteur qui se laisse sonder par elle, «vivante et </a:t>
            </a:r>
            <a:r>
              <a:rPr lang="fr-FR" dirty="0" smtClean="0"/>
              <a:t>efficace ».</a:t>
            </a:r>
          </a:p>
          <a:p>
            <a:pPr algn="just" fontAlgn="base"/>
            <a:endParaRPr lang="fr-FR" dirty="0" smtClean="0"/>
          </a:p>
          <a:p>
            <a:pPr marL="0" indent="0">
              <a:buNone/>
            </a:pPr>
            <a:r>
              <a:rPr lang="fr-FR" sz="2600" dirty="0"/>
              <a:t>Revue de réflexion </a:t>
            </a:r>
            <a:r>
              <a:rPr lang="fr-FR" sz="2600" dirty="0" smtClean="0"/>
              <a:t>biblique, </a:t>
            </a:r>
            <a:r>
              <a:rPr lang="fr-FR" sz="2600" b="1" dirty="0" smtClean="0"/>
              <a:t>Joël </a:t>
            </a:r>
            <a:r>
              <a:rPr lang="fr-FR" sz="2600" b="1" dirty="0" err="1" smtClean="0"/>
              <a:t>Prohin</a:t>
            </a:r>
            <a:r>
              <a:rPr lang="fr-FR" sz="2600" b="1" dirty="0" smtClean="0"/>
              <a:t>, </a:t>
            </a:r>
            <a:r>
              <a:rPr lang="fr-FR" sz="2600" dirty="0" smtClean="0">
                <a:hlinkClick r:id="rId2"/>
              </a:rPr>
              <a:t>https</a:t>
            </a:r>
            <a:r>
              <a:rPr lang="fr-FR" sz="2600" dirty="0">
                <a:hlinkClick r:id="rId2"/>
              </a:rPr>
              <a:t>://www.promesses.org </a:t>
            </a:r>
          </a:p>
          <a:p>
            <a:pPr marL="0" indent="0" algn="r" fontAlgn="base">
              <a:buNone/>
            </a:pPr>
            <a:endParaRPr lang="fr-FR" dirty="0"/>
          </a:p>
          <a:p>
            <a:endParaRPr lang="fr-FR" dirty="0"/>
          </a:p>
        </p:txBody>
      </p:sp>
    </p:spTree>
    <p:extLst>
      <p:ext uri="{BB962C8B-B14F-4D97-AF65-F5344CB8AC3E}">
        <p14:creationId xmlns:p14="http://schemas.microsoft.com/office/powerpoint/2010/main" val="27956867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674" y="188640"/>
            <a:ext cx="9177924" cy="6317619"/>
          </a:xfrm>
        </p:spPr>
      </p:pic>
    </p:spTree>
    <p:extLst>
      <p:ext uri="{BB962C8B-B14F-4D97-AF65-F5344CB8AC3E}">
        <p14:creationId xmlns:p14="http://schemas.microsoft.com/office/powerpoint/2010/main" val="2004505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856984" cy="6741368"/>
          </a:xfrm>
        </p:spPr>
        <p:txBody>
          <a:bodyPr>
            <a:normAutofit fontScale="25000" lnSpcReduction="20000"/>
          </a:bodyPr>
          <a:lstStyle/>
          <a:p>
            <a:pPr marL="0" indent="0" algn="just" fontAlgn="base">
              <a:buNone/>
            </a:pPr>
            <a:r>
              <a:rPr lang="fr-FR" sz="9200" dirty="0" smtClean="0"/>
              <a:t>De la trentaine de miracles décrits dans les synoptiques, Jean ne parle que d'un seul (la multiplication des pains pour les cinq mille, au chapitre 5), mais en revanche, l'évangéliste mentionne six autres faits surnaturels que l'on ne retrouve pas ailleurs (auxquels il faut ajouter la pêche miraculeuse du chapitre 21, qu’on retrouve chez saint Luc); il rapporte ainsi sept miracles (le chiffre de la perfection divine) plus un (8 est le chiffre de la résurrection). En outre, pour l'apôtre ce sont des «</a:t>
            </a:r>
            <a:r>
              <a:rPr lang="fr-FR" sz="9200" b="1" dirty="0" smtClean="0"/>
              <a:t>signes</a:t>
            </a:r>
            <a:r>
              <a:rPr lang="fr-FR" sz="9200" dirty="0" smtClean="0"/>
              <a:t>» plutôt que des miracles. Il s'en explique lui-même: </a:t>
            </a:r>
            <a:r>
              <a:rPr lang="fr-FR" sz="9200" i="1" dirty="0"/>
              <a:t>«Il y a encore beaucoup d’autres signes que Jésus a faits en présence des disciples et qui ne sont pas écrits dans ce </a:t>
            </a:r>
            <a:r>
              <a:rPr lang="fr-FR" sz="9200" i="1" dirty="0" smtClean="0"/>
              <a:t>livre. </a:t>
            </a:r>
            <a:r>
              <a:rPr lang="fr-FR" sz="9200" i="1" dirty="0"/>
              <a:t>Mais ceux-là ont été écrits pour que vous croyiez que Jésus est le Christ, le Fils de Dieu, et pour qu’en croyant, vous ayez la vie en son nom</a:t>
            </a:r>
            <a:r>
              <a:rPr lang="fr-FR" sz="9200" i="1" dirty="0" smtClean="0"/>
              <a:t>.» </a:t>
            </a:r>
            <a:r>
              <a:rPr lang="fr-FR" sz="9200" dirty="0" smtClean="0"/>
              <a:t>(</a:t>
            </a:r>
            <a:r>
              <a:rPr lang="fr-FR" sz="9200" dirty="0" err="1" smtClean="0"/>
              <a:t>Jn</a:t>
            </a:r>
            <a:r>
              <a:rPr lang="fr-FR" sz="9200" dirty="0" smtClean="0"/>
              <a:t> 20,30-31)</a:t>
            </a:r>
            <a:endParaRPr lang="fr-FR" sz="9200" dirty="0"/>
          </a:p>
          <a:p>
            <a:pPr marL="0" indent="0" algn="just" fontAlgn="base">
              <a:buNone/>
            </a:pPr>
            <a:r>
              <a:rPr lang="fr-FR" sz="9200" dirty="0" smtClean="0"/>
              <a:t>Par </a:t>
            </a:r>
            <a:r>
              <a:rPr lang="fr-FR" sz="9200" dirty="0"/>
              <a:t>cette déclaration, l'évangéliste définit à la fois le sujet et le but de son écrit: </a:t>
            </a:r>
            <a:r>
              <a:rPr lang="fr-FR" sz="9200" b="1" dirty="0"/>
              <a:t>le Seigneur Jésus est le Fils de Dieu</a:t>
            </a:r>
            <a:r>
              <a:rPr lang="fr-FR" sz="9200" dirty="0"/>
              <a:t>. Jean lui donne </a:t>
            </a:r>
            <a:r>
              <a:rPr lang="fr-FR" sz="9200" dirty="0" smtClean="0"/>
              <a:t>29 </a:t>
            </a:r>
            <a:r>
              <a:rPr lang="fr-FR" sz="9200" dirty="0"/>
              <a:t>fois ce titre de «Fils», dont </a:t>
            </a:r>
            <a:r>
              <a:rPr lang="fr-FR" sz="9200" dirty="0" smtClean="0"/>
              <a:t>10 </a:t>
            </a:r>
            <a:r>
              <a:rPr lang="fr-FR" sz="9200" dirty="0"/>
              <a:t>fois «Fils de Dieu». Dans un langage d'une simplicité presque enfantine — son vocabulaire se limite à quelque </a:t>
            </a:r>
            <a:r>
              <a:rPr lang="fr-FR" sz="9200" dirty="0" smtClean="0"/>
              <a:t>700 mots </a:t>
            </a:r>
            <a:r>
              <a:rPr lang="fr-FR" sz="9200" dirty="0"/>
              <a:t>— il nous communique dans son évangile la vérité extraordinaire que la Parole, le Fils éternel de Dieu, est devenue chair. C'est pourquoi Jean ne donne pas la généalogie du Seigneur Jésus, ni ne parle de sa naissance et de son enfance, mais, dès le premier verset, il fait remonter le lecteur dans l'éternité passée: </a:t>
            </a:r>
            <a:r>
              <a:rPr lang="fr-FR" sz="9200" i="1" dirty="0"/>
              <a:t>«Au commencement était la Parole.»</a:t>
            </a:r>
            <a:r>
              <a:rPr lang="fr-FR" sz="9200" dirty="0"/>
              <a:t> La préexistence éternelle du Fils de Dieu est encore indiquée dans les chapitres </a:t>
            </a:r>
            <a:r>
              <a:rPr lang="fr-FR" sz="9200" dirty="0" smtClean="0"/>
              <a:t>8,58 </a:t>
            </a:r>
            <a:r>
              <a:rPr lang="fr-FR" sz="9200" dirty="0"/>
              <a:t>et </a:t>
            </a:r>
            <a:r>
              <a:rPr lang="fr-FR" sz="9200" dirty="0" smtClean="0"/>
              <a:t>17,5.24</a:t>
            </a:r>
            <a:r>
              <a:rPr lang="fr-FR" sz="9200" dirty="0"/>
              <a:t>.</a:t>
            </a:r>
          </a:p>
          <a:p>
            <a:endParaRPr lang="fr-FR" dirty="0"/>
          </a:p>
        </p:txBody>
      </p:sp>
    </p:spTree>
    <p:extLst>
      <p:ext uri="{BB962C8B-B14F-4D97-AF65-F5344CB8AC3E}">
        <p14:creationId xmlns:p14="http://schemas.microsoft.com/office/powerpoint/2010/main" val="337457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568952" cy="6408712"/>
          </a:xfrm>
        </p:spPr>
        <p:txBody>
          <a:bodyPr>
            <a:normAutofit fontScale="92500" lnSpcReduction="20000"/>
          </a:bodyPr>
          <a:lstStyle/>
          <a:p>
            <a:pPr marL="0" indent="0" algn="just" fontAlgn="base">
              <a:buNone/>
            </a:pPr>
            <a:r>
              <a:rPr lang="fr-FR" dirty="0"/>
              <a:t>L'homme Christ Jésus est en même temps le Dieu éternel, celui qui peut dire de lui, comme </a:t>
            </a:r>
            <a:r>
              <a:rPr lang="fr-FR" dirty="0" err="1"/>
              <a:t>Jahve</a:t>
            </a:r>
            <a:r>
              <a:rPr lang="fr-FR" dirty="0"/>
              <a:t> dans l'Ancien Testament: </a:t>
            </a:r>
            <a:r>
              <a:rPr lang="fr-FR" i="1" dirty="0"/>
              <a:t>«Je suis celui qui suis» </a:t>
            </a:r>
            <a:r>
              <a:rPr lang="fr-FR" sz="2200" dirty="0"/>
              <a:t>(Ex. 3:14). </a:t>
            </a:r>
            <a:r>
              <a:rPr lang="fr-FR" dirty="0"/>
              <a:t>Lorsque les soldats se saisissent du Seigneur, ils reculent et tombent par terre en l'entendant déclarer: </a:t>
            </a:r>
            <a:r>
              <a:rPr lang="fr-FR" i="1" dirty="0"/>
              <a:t>«C'est moi » </a:t>
            </a:r>
            <a:r>
              <a:rPr lang="fr-FR" sz="2200" dirty="0"/>
              <a:t>(Jean 18:5). </a:t>
            </a:r>
            <a:r>
              <a:rPr lang="fr-FR" dirty="0"/>
              <a:t>Christ est le seul à pouvoir dire: </a:t>
            </a:r>
            <a:r>
              <a:rPr lang="fr-FR" i="1" dirty="0"/>
              <a:t>«</a:t>
            </a:r>
            <a:r>
              <a:rPr lang="fr-FR" b="1" i="1" dirty="0"/>
              <a:t>Moi, je suis </a:t>
            </a:r>
            <a:r>
              <a:rPr lang="fr-FR" i="1" dirty="0"/>
              <a:t>le pain de vie... la lumière du monde... la porte des brebis... le bon berger... la résurrection et la vie... le chemin, et la vérité, et la vie» </a:t>
            </a:r>
            <a:r>
              <a:rPr lang="fr-FR" sz="2200" dirty="0"/>
              <a:t>(</a:t>
            </a:r>
            <a:r>
              <a:rPr lang="fr-FR" sz="2200" dirty="0" err="1" smtClean="0"/>
              <a:t>Jn</a:t>
            </a:r>
            <a:r>
              <a:rPr lang="fr-FR" sz="2200" dirty="0" smtClean="0"/>
              <a:t> </a:t>
            </a:r>
            <a:r>
              <a:rPr lang="fr-FR" sz="2200" dirty="0"/>
              <a:t>6:35; 8:12; 10:7, 11; 11:25; 14:6)</a:t>
            </a:r>
            <a:r>
              <a:rPr lang="fr-FR" dirty="0"/>
              <a:t>.</a:t>
            </a:r>
          </a:p>
          <a:p>
            <a:pPr marL="0" indent="0" algn="just" fontAlgn="base">
              <a:buNone/>
            </a:pPr>
            <a:r>
              <a:rPr lang="fr-FR" dirty="0"/>
              <a:t>Jean répète à plusieurs reprises que le Seigneur Jésus a laissé volontairement sa vie </a:t>
            </a:r>
            <a:r>
              <a:rPr lang="fr-FR" sz="2200" dirty="0"/>
              <a:t>(</a:t>
            </a:r>
            <a:r>
              <a:rPr lang="fr-FR" sz="2200" dirty="0" err="1" smtClean="0"/>
              <a:t>Jn</a:t>
            </a:r>
            <a:r>
              <a:rPr lang="fr-FR" sz="2200" dirty="0" smtClean="0"/>
              <a:t> </a:t>
            </a:r>
            <a:r>
              <a:rPr lang="fr-FR" sz="2200" dirty="0"/>
              <a:t>10:17; 18:11; 19:30). </a:t>
            </a:r>
            <a:r>
              <a:rPr lang="fr-FR" dirty="0"/>
              <a:t>Par conséquent, la scène de la prière dans le jardin de Gethsémani n'est pas décrite dans cet évangile. Le Fils de Dieu avait le pouvoir de laisser sa vie et le pouvoir de la reprendre.</a:t>
            </a:r>
          </a:p>
          <a:p>
            <a:pPr marL="0" indent="0" algn="just" fontAlgn="base">
              <a:buNone/>
            </a:pPr>
            <a:r>
              <a:rPr lang="fr-FR" sz="2400" i="1" dirty="0"/>
              <a:t>(Extrait de «</a:t>
            </a:r>
            <a:r>
              <a:rPr lang="fr-FR" sz="2400" i="1" u="sng" dirty="0">
                <a:hlinkClick r:id="rId2" tooltip="Vue d'ensemble de la Bible"/>
              </a:rPr>
              <a:t>Vue d'ensemble de la Bible</a:t>
            </a:r>
            <a:r>
              <a:rPr lang="fr-FR" sz="2400" i="1" dirty="0"/>
              <a:t>» de A. </a:t>
            </a:r>
            <a:r>
              <a:rPr lang="fr-FR" sz="2400" i="1" dirty="0" err="1"/>
              <a:t>Remmers</a:t>
            </a:r>
            <a:r>
              <a:rPr lang="fr-FR" sz="2400" i="1" dirty="0"/>
              <a:t>)</a:t>
            </a:r>
            <a:endParaRPr lang="fr-FR" sz="2400" dirty="0"/>
          </a:p>
          <a:p>
            <a:endParaRPr lang="fr-FR" dirty="0"/>
          </a:p>
        </p:txBody>
      </p:sp>
    </p:spTree>
    <p:extLst>
      <p:ext uri="{BB962C8B-B14F-4D97-AF65-F5344CB8AC3E}">
        <p14:creationId xmlns:p14="http://schemas.microsoft.com/office/powerpoint/2010/main" val="3150740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7300" b="1" dirty="0" smtClean="0">
                <a:solidFill>
                  <a:srgbClr val="FF0000"/>
                </a:solidFill>
              </a:rPr>
              <a:t>Quel plan ?</a:t>
            </a:r>
            <a:r>
              <a:rPr lang="fr-FR" b="1" dirty="0" smtClean="0"/>
              <a:t/>
            </a:r>
            <a:br>
              <a:rPr lang="fr-FR" b="1" dirty="0" smtClean="0"/>
            </a:br>
            <a:endParaRPr lang="fr-FR" dirty="0"/>
          </a:p>
        </p:txBody>
      </p:sp>
      <p:sp>
        <p:nvSpPr>
          <p:cNvPr id="3" name="Espace réservé du contenu 2"/>
          <p:cNvSpPr>
            <a:spLocks noGrp="1"/>
          </p:cNvSpPr>
          <p:nvPr>
            <p:ph idx="1"/>
          </p:nvPr>
        </p:nvSpPr>
        <p:spPr>
          <a:xfrm>
            <a:off x="251520" y="1196752"/>
            <a:ext cx="8784976" cy="5472608"/>
          </a:xfrm>
        </p:spPr>
        <p:txBody>
          <a:bodyPr>
            <a:normAutofit fontScale="85000" lnSpcReduction="20000"/>
          </a:bodyPr>
          <a:lstStyle/>
          <a:p>
            <a:pPr marL="0" indent="0" algn="just">
              <a:buNone/>
            </a:pPr>
            <a:r>
              <a:rPr lang="fr-FR" b="1" dirty="0" smtClean="0"/>
              <a:t>Faire </a:t>
            </a:r>
            <a:r>
              <a:rPr lang="fr-FR" b="1" dirty="0"/>
              <a:t>le plan d’un livre biblique: une nécessité et une difficulté</a:t>
            </a:r>
          </a:p>
          <a:p>
            <a:pPr fontAlgn="base"/>
            <a:r>
              <a:rPr lang="fr-FR" dirty="0" smtClean="0"/>
              <a:t>Pour </a:t>
            </a:r>
            <a:r>
              <a:rPr lang="fr-FR" dirty="0"/>
              <a:t>simplifier, le découpage d’un livre </a:t>
            </a:r>
            <a:r>
              <a:rPr lang="fr-FR" dirty="0" smtClean="0"/>
              <a:t>biblique est </a:t>
            </a:r>
            <a:r>
              <a:rPr lang="fr-FR" dirty="0"/>
              <a:t>:</a:t>
            </a:r>
            <a:br>
              <a:rPr lang="fr-FR" dirty="0"/>
            </a:br>
            <a:r>
              <a:rPr lang="fr-FR" dirty="0"/>
              <a:t>– soit basé sur le sens du texte, selon la perception qu’en a le commentateur</a:t>
            </a:r>
            <a:r>
              <a:rPr lang="fr-FR" dirty="0" smtClean="0"/>
              <a:t>,</a:t>
            </a:r>
            <a:br>
              <a:rPr lang="fr-FR" dirty="0" smtClean="0"/>
            </a:br>
            <a:r>
              <a:rPr lang="fr-FR" dirty="0" smtClean="0"/>
              <a:t>– soit fondé sur des indices textuels.</a:t>
            </a:r>
          </a:p>
          <a:p>
            <a:pPr algn="just" fontAlgn="base"/>
            <a:r>
              <a:rPr lang="fr-FR" dirty="0" smtClean="0"/>
              <a:t>Pour </a:t>
            </a:r>
            <a:r>
              <a:rPr lang="fr-FR" dirty="0"/>
              <a:t>les livres où les indices textuels sont clairs, mieux vaut sans doute privilégier cette approche: l’Écriture ne s’explique jamais mieux que par elle-même; c’est un principe herméneutique de base. Pour les autres livres, le choix est parfois plus arbitraire et l’intention de l’Esprit de Dieu n’est pas aisée à </a:t>
            </a:r>
            <a:r>
              <a:rPr lang="fr-FR" dirty="0" smtClean="0"/>
              <a:t>saisir.</a:t>
            </a:r>
            <a:endParaRPr lang="fr-FR" dirty="0"/>
          </a:p>
          <a:p>
            <a:pPr algn="just" fontAlgn="base"/>
            <a:r>
              <a:rPr lang="fr-FR" dirty="0"/>
              <a:t>L’évangile selon Jean ressort plutôt de la seconde catégorie. </a:t>
            </a:r>
            <a:r>
              <a:rPr lang="fr-FR" dirty="0" smtClean="0"/>
              <a:t>Cherchons </a:t>
            </a:r>
            <a:r>
              <a:rPr lang="fr-FR" dirty="0"/>
              <a:t>un plan le plus objectif possible, à l’aide de </a:t>
            </a:r>
            <a:r>
              <a:rPr lang="fr-FR" b="1" dirty="0"/>
              <a:t>statistiques</a:t>
            </a:r>
            <a:r>
              <a:rPr lang="fr-FR" dirty="0"/>
              <a:t> sur les mots.</a:t>
            </a:r>
          </a:p>
          <a:p>
            <a:endParaRPr lang="fr-FR" dirty="0"/>
          </a:p>
        </p:txBody>
      </p:sp>
    </p:spTree>
    <p:extLst>
      <p:ext uri="{BB962C8B-B14F-4D97-AF65-F5344CB8AC3E}">
        <p14:creationId xmlns:p14="http://schemas.microsoft.com/office/powerpoint/2010/main" val="357862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7300" b="1" dirty="0" smtClean="0">
                <a:solidFill>
                  <a:srgbClr val="FF0000"/>
                </a:solidFill>
              </a:rPr>
              <a:t>Statistiques</a:t>
            </a:r>
            <a:r>
              <a:rPr lang="fr-FR" b="1" dirty="0" smtClean="0"/>
              <a:t/>
            </a:r>
            <a:br>
              <a:rPr lang="fr-FR" b="1" dirty="0" smtClean="0"/>
            </a:br>
            <a:endParaRPr lang="fr-FR" dirty="0"/>
          </a:p>
        </p:txBody>
      </p:sp>
      <p:sp>
        <p:nvSpPr>
          <p:cNvPr id="3" name="Espace réservé du contenu 2"/>
          <p:cNvSpPr>
            <a:spLocks noGrp="1"/>
          </p:cNvSpPr>
          <p:nvPr>
            <p:ph idx="1"/>
          </p:nvPr>
        </p:nvSpPr>
        <p:spPr>
          <a:xfrm>
            <a:off x="179512" y="1052736"/>
            <a:ext cx="8784976" cy="5688632"/>
          </a:xfrm>
        </p:spPr>
        <p:txBody>
          <a:bodyPr>
            <a:normAutofit fontScale="70000" lnSpcReduction="20000"/>
          </a:bodyPr>
          <a:lstStyle/>
          <a:p>
            <a:pPr algn="just" fontAlgn="base"/>
            <a:r>
              <a:rPr lang="fr-FR" dirty="0" smtClean="0"/>
              <a:t>La </a:t>
            </a:r>
            <a:r>
              <a:rPr lang="fr-FR" dirty="0"/>
              <a:t>première démarche consiste à répertorier l’ensemble des mots du texte original. L’évangile selon Jean comprend 13 578 </a:t>
            </a:r>
            <a:r>
              <a:rPr lang="fr-FR" dirty="0" smtClean="0"/>
              <a:t>mots, </a:t>
            </a:r>
            <a:r>
              <a:rPr lang="fr-FR" dirty="0"/>
              <a:t>soit 1 090 mots différents. 249 mots reviennent au moins 10 fois et 397 mots sont des hapax pour cet évangile (ils n’y sont présents qu’une fois).</a:t>
            </a:r>
          </a:p>
          <a:p>
            <a:pPr algn="just" fontAlgn="base"/>
            <a:r>
              <a:rPr lang="fr-FR" dirty="0"/>
              <a:t>Lors de la deuxième étape, il faut éliminer, parmi les mots les plus fréquents, ceux sans signification particulière (comme les «</a:t>
            </a:r>
            <a:r>
              <a:rPr lang="fr-FR" dirty="0" err="1"/>
              <a:t>kai</a:t>
            </a:r>
            <a:r>
              <a:rPr lang="fr-FR" dirty="0"/>
              <a:t>», souvent traduits par «et», qui équivalent la plupart du temps à notre point de fin de phrase), les articles, les pronoms, certains verbes comme «être» ou «avoir», qui n’ont pas d’intérêt direct pour cette étude. On réduit ainsi le champ à 61 </a:t>
            </a:r>
            <a:r>
              <a:rPr lang="fr-FR" dirty="0" smtClean="0"/>
              <a:t>mots qui reviennent </a:t>
            </a:r>
            <a:r>
              <a:rPr lang="fr-FR" dirty="0"/>
              <a:t>chacun au moins 20 fois.</a:t>
            </a:r>
          </a:p>
          <a:p>
            <a:pPr algn="just" fontAlgn="base"/>
            <a:r>
              <a:rPr lang="fr-FR" dirty="0"/>
              <a:t>Le troisième stade vise à repérer parmi les mots non retenus ceux qui sont de la même famille qu’un des 61 mots retenus. Par exemple, le mot «vérité» (</a:t>
            </a:r>
            <a:r>
              <a:rPr lang="fr-FR" dirty="0" err="1"/>
              <a:t>aletheia</a:t>
            </a:r>
            <a:r>
              <a:rPr lang="fr-FR" dirty="0"/>
              <a:t>) se rencontre 25 fois mais l’adjectif correspondant (</a:t>
            </a:r>
            <a:r>
              <a:rPr lang="fr-FR" dirty="0" err="1"/>
              <a:t>alethinos</a:t>
            </a:r>
            <a:r>
              <a:rPr lang="fr-FR" dirty="0"/>
              <a:t>) 8 fois seulement. On constitue ainsi des «familles» de mots fréquents.</a:t>
            </a:r>
          </a:p>
          <a:p>
            <a:pPr algn="just" fontAlgn="base"/>
            <a:r>
              <a:rPr lang="fr-FR" dirty="0"/>
              <a:t>Lors de la quatrième étape, on calcule un indice de fréquence </a:t>
            </a:r>
            <a:r>
              <a:rPr lang="fr-FR" dirty="0" smtClean="0"/>
              <a:t>relative</a:t>
            </a:r>
            <a:r>
              <a:rPr lang="fr-FR" dirty="0"/>
              <a:t> de chaque mot (ou de chaque famille de mots) dans chacun des 21 chapitres de </a:t>
            </a:r>
            <a:r>
              <a:rPr lang="fr-FR" dirty="0" smtClean="0"/>
              <a:t>l’évangile. </a:t>
            </a:r>
            <a:r>
              <a:rPr lang="fr-FR" dirty="0"/>
              <a:t>Il est alors possible de mettre en évidence les termes qui sont statistiquement plus fréquents dans telle partie que dans telle autre. Ainsi, le découpage de l’évangile apparaît.</a:t>
            </a:r>
          </a:p>
          <a:p>
            <a:endParaRPr lang="fr-FR" dirty="0"/>
          </a:p>
        </p:txBody>
      </p:sp>
    </p:spTree>
    <p:extLst>
      <p:ext uri="{BB962C8B-B14F-4D97-AF65-F5344CB8AC3E}">
        <p14:creationId xmlns:p14="http://schemas.microsoft.com/office/powerpoint/2010/main" val="450254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600" b="1" dirty="0" smtClean="0">
                <a:solidFill>
                  <a:srgbClr val="FF0000"/>
                </a:solidFill>
              </a:rPr>
              <a:t>Résultats</a:t>
            </a:r>
            <a:endParaRPr lang="fr-FR" sz="6600" b="1" dirty="0">
              <a:solidFill>
                <a:srgbClr val="FF0000"/>
              </a:solidFill>
            </a:endParaRPr>
          </a:p>
        </p:txBody>
      </p:sp>
      <p:sp>
        <p:nvSpPr>
          <p:cNvPr id="3" name="Espace réservé du contenu 2"/>
          <p:cNvSpPr>
            <a:spLocks noGrp="1"/>
          </p:cNvSpPr>
          <p:nvPr>
            <p:ph idx="1"/>
          </p:nvPr>
        </p:nvSpPr>
        <p:spPr/>
        <p:txBody>
          <a:bodyPr>
            <a:normAutofit fontScale="77500" lnSpcReduction="20000"/>
          </a:bodyPr>
          <a:lstStyle/>
          <a:p>
            <a:pPr marL="0" lvl="0" indent="0" algn="just" eaLnBrk="0" fontAlgn="base" hangingPunct="0">
              <a:spcBef>
                <a:spcPct val="0"/>
              </a:spcBef>
              <a:spcAft>
                <a:spcPct val="0"/>
              </a:spcAft>
              <a:buNone/>
            </a:pPr>
            <a:r>
              <a:rPr kumimoji="0" lang="fr-FR" altLang="fr-FR" b="0" i="0" u="none" strike="noStrike" cap="none" normalizeH="0" baseline="0" dirty="0" smtClean="0">
                <a:ln>
                  <a:noFill/>
                </a:ln>
                <a:solidFill>
                  <a:srgbClr val="444444"/>
                </a:solidFill>
                <a:effectLst/>
                <a:cs typeface="Arial" pitchFamily="34" charset="0"/>
              </a:rPr>
              <a:t>Parmi les mots ou les familles de mots sélectionnés, certains se retrouvent de façon homogène tout au long de l’évangile. C’est par exemple le cas des noms «Jésus», «Dieu» ou des verbes comme «parler», «savoir», «répondre»…</a:t>
            </a:r>
          </a:p>
          <a:p>
            <a:pPr marL="0" lvl="0" indent="0" algn="just" eaLnBrk="0" fontAlgn="base" hangingPunct="0">
              <a:spcBef>
                <a:spcPct val="0"/>
              </a:spcBef>
              <a:spcAft>
                <a:spcPct val="0"/>
              </a:spcAft>
              <a:buNone/>
            </a:pPr>
            <a:endParaRPr kumimoji="0" lang="fr-FR" altLang="fr-FR" sz="800" b="0" i="0" u="none" strike="noStrike" cap="none" normalizeH="0" baseline="0" dirty="0" smtClean="0">
              <a:ln>
                <a:noFill/>
              </a:ln>
              <a:solidFill>
                <a:schemeClr val="tx1"/>
              </a:solidFill>
              <a:effectLst/>
              <a:cs typeface="Arial" pitchFamily="34" charset="0"/>
            </a:endParaRPr>
          </a:p>
          <a:p>
            <a:pPr marL="0" lvl="0" indent="0" algn="just" eaLnBrk="0" fontAlgn="base" hangingPunct="0">
              <a:spcBef>
                <a:spcPct val="0"/>
              </a:spcBef>
              <a:spcAft>
                <a:spcPct val="0"/>
              </a:spcAft>
              <a:buNone/>
            </a:pPr>
            <a:r>
              <a:rPr kumimoji="0" lang="fr-FR" altLang="fr-FR" b="0" i="0" u="none" strike="noStrike" cap="none" normalizeH="0" baseline="0" dirty="0" smtClean="0">
                <a:ln>
                  <a:noFill/>
                </a:ln>
                <a:solidFill>
                  <a:srgbClr val="444444"/>
                </a:solidFill>
                <a:effectLst/>
                <a:cs typeface="Arial" pitchFamily="34" charset="0"/>
              </a:rPr>
              <a:t>D’autres, en revanche, sont concentrés sur certaines portions. Pour un nom comme «Pilate», exclusivement présent dans les ch. 18 et 19, la constatation n’offre guère d’intérêt. Pour d’autres, cela permet de mettre en évidence trois groupes de 5 chapitres, au centre de l’évangile, comme l’indique le tableau suivant.</a:t>
            </a:r>
            <a:endParaRPr kumimoji="0" lang="fr-FR" altLang="fr-FR" sz="800" b="0" i="0" u="none" strike="noStrike" cap="none" normalizeH="0" baseline="0" dirty="0" smtClean="0">
              <a:ln>
                <a:noFill/>
              </a:ln>
              <a:solidFill>
                <a:schemeClr val="tx1"/>
              </a:solidFill>
              <a:effectLst/>
              <a:cs typeface="Arial" pitchFamily="34" charset="0"/>
            </a:endParaRPr>
          </a:p>
          <a:p>
            <a:pPr marL="0" lvl="0" indent="0" eaLnBrk="0" fontAlgn="base" hangingPunct="0">
              <a:spcBef>
                <a:spcPct val="0"/>
              </a:spcBef>
              <a:spcAft>
                <a:spcPct val="0"/>
              </a:spcAft>
              <a:buNone/>
            </a:pPr>
            <a:r>
              <a:rPr kumimoji="0" lang="fr-FR" altLang="fr-FR" sz="4400" b="0" i="0" u="none" strike="noStrike" cap="none" normalizeH="0" baseline="0" dirty="0" smtClean="0">
                <a:ln>
                  <a:noFill/>
                </a:ln>
                <a:solidFill>
                  <a:schemeClr val="tx1"/>
                </a:solidFill>
                <a:effectLst/>
                <a:latin typeface="Arial" pitchFamily="34" charset="0"/>
                <a:cs typeface="Arial" pitchFamily="34" charset="0"/>
              </a:rPr>
              <a:t/>
            </a:r>
            <a:br>
              <a:rPr kumimoji="0" lang="fr-FR" altLang="fr-FR" sz="4400" b="0" i="0" u="none" strike="noStrike" cap="none" normalizeH="0" baseline="0" dirty="0" smtClean="0">
                <a:ln>
                  <a:noFill/>
                </a:ln>
                <a:solidFill>
                  <a:schemeClr val="tx1"/>
                </a:solidFill>
                <a:effectLst/>
                <a:latin typeface="Arial" pitchFamily="34" charset="0"/>
                <a:cs typeface="Arial" pitchFamily="34" charset="0"/>
              </a:rPr>
            </a:br>
            <a:endParaRPr kumimoji="0" lang="fr-FR" altLang="fr-FR" sz="4400" b="0" i="0" u="none" strike="noStrike" cap="none" normalizeH="0" baseline="0" dirty="0" smtClean="0">
              <a:ln>
                <a:noFill/>
              </a:ln>
              <a:solidFill>
                <a:schemeClr val="tx1"/>
              </a:solidFill>
              <a:effectLst/>
              <a:latin typeface="Arial" pitchFamily="34" charset="0"/>
              <a:cs typeface="Arial" pitchFamily="34" charset="0"/>
            </a:endParaRPr>
          </a:p>
          <a:p>
            <a:endParaRPr lang="fr-FR" dirty="0"/>
          </a:p>
        </p:txBody>
      </p:sp>
    </p:spTree>
    <p:extLst>
      <p:ext uri="{BB962C8B-B14F-4D97-AF65-F5344CB8AC3E}">
        <p14:creationId xmlns:p14="http://schemas.microsoft.com/office/powerpoint/2010/main" val="844982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Espace réservé du contenu 5"/>
          <p:cNvGraphicFramePr>
            <a:graphicFrameLocks noGrp="1"/>
          </p:cNvGraphicFramePr>
          <p:nvPr>
            <p:ph idx="1"/>
            <p:extLst>
              <p:ext uri="{D42A27DB-BD31-4B8C-83A1-F6EECF244321}">
                <p14:modId xmlns:p14="http://schemas.microsoft.com/office/powerpoint/2010/main" val="199467789"/>
              </p:ext>
            </p:extLst>
          </p:nvPr>
        </p:nvGraphicFramePr>
        <p:xfrm>
          <a:off x="35494" y="188640"/>
          <a:ext cx="9108505" cy="6336705"/>
        </p:xfrm>
        <a:graphic>
          <a:graphicData uri="http://schemas.openxmlformats.org/drawingml/2006/table">
            <a:tbl>
              <a:tblPr/>
              <a:tblGrid>
                <a:gridCol w="1944218"/>
                <a:gridCol w="1699184"/>
                <a:gridCol w="1821701"/>
                <a:gridCol w="1821701"/>
                <a:gridCol w="1821701"/>
              </a:tblGrid>
              <a:tr h="1844863">
                <a:tc>
                  <a:txBody>
                    <a:bodyPr/>
                    <a:lstStyle/>
                    <a:p>
                      <a:pPr algn="ctr" fontAlgn="base"/>
                      <a:r>
                        <a:rPr lang="fr-FR" dirty="0">
                          <a:effectLst/>
                        </a:rPr>
                        <a:t>Mots / groupes de mots</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fontAlgn="base"/>
                      <a:r>
                        <a:rPr lang="fr-FR">
                          <a:effectLst/>
                        </a:rPr>
                        <a:t>Total</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fontAlgn="base"/>
                      <a:r>
                        <a:rPr lang="fr-FR">
                          <a:effectLst/>
                        </a:rPr>
                        <a:t>ch. 3 à 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fontAlgn="base"/>
                      <a:r>
                        <a:rPr lang="fr-FR">
                          <a:effectLst/>
                        </a:rPr>
                        <a:t>ch. 8 à 12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ctr" fontAlgn="base"/>
                      <a:r>
                        <a:rPr lang="fr-FR">
                          <a:effectLst/>
                        </a:rPr>
                        <a:t>ch. 13 à 17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r>
              <a:tr h="882326">
                <a:tc>
                  <a:txBody>
                    <a:bodyPr/>
                    <a:lstStyle/>
                    <a:p>
                      <a:pPr algn="ctr" fontAlgn="base"/>
                      <a:r>
                        <a:rPr lang="fr-FR">
                          <a:effectLst/>
                        </a:rPr>
                        <a:t>vie, vivre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0" dirty="0">
                          <a:effectLst/>
                        </a:rPr>
                        <a:t>56</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1" dirty="0">
                          <a:effectLst/>
                        </a:rPr>
                        <a:t>40</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8</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5</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363595">
                <a:tc>
                  <a:txBody>
                    <a:bodyPr/>
                    <a:lstStyle/>
                    <a:p>
                      <a:pPr algn="ctr" fontAlgn="base"/>
                      <a:r>
                        <a:rPr lang="fr-FR" dirty="0">
                          <a:effectLst/>
                        </a:rPr>
                        <a:t>lumière/ténèbres/aveugle</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51</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dirty="0">
                          <a:effectLst/>
                        </a:rPr>
                        <a:t>9</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1" dirty="0">
                          <a:effectLst/>
                        </a:rPr>
                        <a:t>32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0</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363595">
                <a:tc>
                  <a:txBody>
                    <a:bodyPr/>
                    <a:lstStyle/>
                    <a:p>
                      <a:pPr algn="ctr" fontAlgn="base"/>
                      <a:r>
                        <a:rPr lang="fr-FR">
                          <a:effectLst/>
                        </a:rPr>
                        <a:t>aimer, amour</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57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dirty="0">
                          <a:effectLst/>
                        </a:rPr>
                        <a:t>5</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7</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1" dirty="0">
                          <a:effectLst/>
                        </a:rPr>
                        <a:t>34</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882326">
                <a:tc>
                  <a:txBody>
                    <a:bodyPr/>
                    <a:lstStyle/>
                    <a:p>
                      <a:pPr algn="ctr" fontAlgn="base"/>
                      <a:r>
                        <a:rPr lang="fr-FR">
                          <a:effectLst/>
                        </a:rPr>
                        <a:t>vérité, vrai</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a:effectLst/>
                        </a:rPr>
                        <a:t>56</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1" dirty="0">
                          <a:effectLst/>
                        </a:rPr>
                        <a:t>20</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1" dirty="0">
                          <a:effectLst/>
                        </a:rPr>
                        <a:t>14</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ctr" fontAlgn="base"/>
                      <a:r>
                        <a:rPr lang="fr-FR" b="1" dirty="0">
                          <a:effectLst/>
                        </a:rPr>
                        <a:t>12</a:t>
                      </a:r>
                    </a:p>
                  </a:txBody>
                  <a:tcPr marL="114300" marR="114300" marT="114300" marB="114300" anchor="ctr">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7" name="Rectangle 2"/>
          <p:cNvSpPr>
            <a:spLocks noChangeArrowheads="1"/>
          </p:cNvSpPr>
          <p:nvPr/>
        </p:nvSpPr>
        <p:spPr bwMode="auto">
          <a:xfrm>
            <a:off x="904875" y="2153922"/>
            <a:ext cx="65" cy="2641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6348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300" b="1" i="0" u="none" strike="noStrike" cap="none" normalizeH="0" baseline="0" dirty="0" smtClean="0">
              <a:ln>
                <a:noFill/>
              </a:ln>
              <a:solidFill>
                <a:srgbClr val="B12418"/>
              </a:solidFill>
              <a:effectLst/>
              <a:latin typeface="Cabin"/>
              <a:cs typeface="Arial" pitchFamily="34" charset="0"/>
            </a:endParaRPr>
          </a:p>
        </p:txBody>
      </p:sp>
    </p:spTree>
    <p:extLst>
      <p:ext uri="{BB962C8B-B14F-4D97-AF65-F5344CB8AC3E}">
        <p14:creationId xmlns:p14="http://schemas.microsoft.com/office/powerpoint/2010/main" val="305829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6048672"/>
          </a:xfrm>
        </p:spPr>
        <p:txBody>
          <a:bodyPr>
            <a:normAutofit fontScale="77500" lnSpcReduction="20000"/>
          </a:bodyPr>
          <a:lstStyle/>
          <a:p>
            <a:pPr marL="0" indent="0">
              <a:buNone/>
            </a:pPr>
            <a:r>
              <a:rPr lang="fr-FR" dirty="0"/>
              <a:t>Le groupe de mots de la famille de «vérité» est présent uniformément sur ces trois sections. Par contre, pour les trois autres groupes de mots, dont le nombre d’occurrences est comparable, la répartition est loin d’être homogène</a:t>
            </a:r>
            <a:r>
              <a:rPr lang="fr-FR" dirty="0" smtClean="0"/>
              <a:t>:</a:t>
            </a:r>
          </a:p>
          <a:p>
            <a:pPr marL="0" indent="0">
              <a:buNone/>
            </a:pPr>
            <a:r>
              <a:rPr lang="fr-FR" dirty="0" smtClean="0"/>
              <a:t/>
            </a:r>
            <a:br>
              <a:rPr lang="fr-FR" dirty="0" smtClean="0"/>
            </a:br>
            <a:r>
              <a:rPr lang="fr-FR" dirty="0"/>
              <a:t>– La première section, qui couvre les chapitres 3 à 7, met l’accent sur la vie</a:t>
            </a:r>
            <a:r>
              <a:rPr lang="fr-FR" dirty="0" smtClean="0"/>
              <a:t>.</a:t>
            </a:r>
          </a:p>
          <a:p>
            <a:pPr marL="0" indent="0">
              <a:buNone/>
            </a:pPr>
            <a:r>
              <a:rPr lang="fr-FR" dirty="0" smtClean="0"/>
              <a:t/>
            </a:r>
            <a:br>
              <a:rPr lang="fr-FR" dirty="0" smtClean="0"/>
            </a:br>
            <a:r>
              <a:rPr lang="fr-FR" dirty="0"/>
              <a:t>– La deuxième section, du chapitre 8 au chapitre 12, insiste sur la lumière</a:t>
            </a:r>
            <a:r>
              <a:rPr lang="fr-FR" dirty="0" smtClean="0"/>
              <a:t>.</a:t>
            </a:r>
          </a:p>
          <a:p>
            <a:pPr marL="0" indent="0">
              <a:buNone/>
            </a:pPr>
            <a:r>
              <a:rPr lang="fr-FR" dirty="0" smtClean="0"/>
              <a:t/>
            </a:r>
            <a:br>
              <a:rPr lang="fr-FR" dirty="0" smtClean="0"/>
            </a:br>
            <a:r>
              <a:rPr lang="fr-FR" dirty="0"/>
              <a:t>– La troisième section, chapitres 13 à 17, est centrée sur l’amour</a:t>
            </a:r>
            <a:r>
              <a:rPr lang="fr-FR" dirty="0" smtClean="0"/>
              <a:t>.</a:t>
            </a:r>
          </a:p>
          <a:p>
            <a:pPr marL="0" indent="0">
              <a:buNone/>
            </a:pPr>
            <a:r>
              <a:rPr lang="fr-FR" dirty="0" smtClean="0"/>
              <a:t/>
            </a:r>
            <a:br>
              <a:rPr lang="fr-FR" dirty="0" smtClean="0"/>
            </a:br>
            <a:r>
              <a:rPr lang="fr-FR" dirty="0"/>
              <a:t>A ces groupes de mots, se rattachent un certain nombre de verbes, eux aussi significativement plus présents dans une section que dans les autres.</a:t>
            </a:r>
          </a:p>
        </p:txBody>
      </p:sp>
    </p:spTree>
    <p:extLst>
      <p:ext uri="{BB962C8B-B14F-4D97-AF65-F5344CB8AC3E}">
        <p14:creationId xmlns:p14="http://schemas.microsoft.com/office/powerpoint/2010/main" val="20421590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1640</Words>
  <Application>Microsoft Office PowerPoint</Application>
  <PresentationFormat>Affichage à l'écran (4:3)</PresentationFormat>
  <Paragraphs>159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L’évangile  selon  saint Jean</vt:lpstr>
      <vt:lpstr>Le but</vt:lpstr>
      <vt:lpstr>Présentation PowerPoint</vt:lpstr>
      <vt:lpstr>Présentation PowerPoint</vt:lpstr>
      <vt:lpstr>Quel plan ? </vt:lpstr>
      <vt:lpstr>Statistiques </vt:lpstr>
      <vt:lpstr>Résultats</vt:lpstr>
      <vt:lpstr>Présentation PowerPoint</vt:lpstr>
      <vt:lpstr>Présentation PowerPoint</vt:lpstr>
      <vt:lpstr>Présentation PowerPoint</vt:lpstr>
      <vt:lpstr>Interprétation </vt:lpstr>
      <vt:lpstr>Présentation PowerPoint</vt:lpstr>
      <vt:lpstr>Présentation PowerPoint</vt:lpstr>
      <vt:lpstr>Présentation PowerPoint</vt:lpstr>
      <vt:lpstr>Structure </vt:lpstr>
      <vt:lpstr>Présentation PowerPoint</vt:lpstr>
      <vt:lpstr>Présentation PowerPoint</vt:lpstr>
      <vt:lpstr>Plan </vt:lpstr>
      <vt:lpstr>Présentation PowerPoint</vt:lpstr>
      <vt:lpstr>Présentation PowerPoint</vt:lpstr>
      <vt:lpstr>Conclusion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15</cp:revision>
  <dcterms:created xsi:type="dcterms:W3CDTF">2021-08-06T14:35:05Z</dcterms:created>
  <dcterms:modified xsi:type="dcterms:W3CDTF">2021-09-22T15:34:32Z</dcterms:modified>
</cp:coreProperties>
</file>