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1" r:id="rId8"/>
    <p:sldId id="262" r:id="rId9"/>
    <p:sldId id="264" r:id="rId10"/>
    <p:sldId id="272" r:id="rId11"/>
    <p:sldId id="283" r:id="rId12"/>
    <p:sldId id="263" r:id="rId13"/>
    <p:sldId id="265" r:id="rId14"/>
    <p:sldId id="266" r:id="rId15"/>
    <p:sldId id="267" r:id="rId16"/>
    <p:sldId id="269" r:id="rId17"/>
    <p:sldId id="268" r:id="rId18"/>
    <p:sldId id="284" r:id="rId19"/>
    <p:sldId id="270" r:id="rId20"/>
    <p:sldId id="273" r:id="rId21"/>
    <p:sldId id="274" r:id="rId22"/>
    <p:sldId id="275" r:id="rId23"/>
    <p:sldId id="276" r:id="rId24"/>
    <p:sldId id="277" r:id="rId25"/>
    <p:sldId id="279" r:id="rId26"/>
    <p:sldId id="282" r:id="rId27"/>
    <p:sldId id="278" r:id="rId28"/>
    <p:sldId id="281" r:id="rId29"/>
    <p:sldId id="280"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17E10CE-5326-4F57-BA91-5311B5256AE4}" type="datetimeFigureOut">
              <a:rPr lang="fr-FR" smtClean="0"/>
              <a:t>15/01/2022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113898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7E10CE-5326-4F57-BA91-5311B5256AE4}" type="datetimeFigureOut">
              <a:rPr lang="fr-FR" smtClean="0"/>
              <a:t>15/01/2022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383974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7E10CE-5326-4F57-BA91-5311B5256AE4}" type="datetimeFigureOut">
              <a:rPr lang="fr-FR" smtClean="0"/>
              <a:t>15/01/2022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234350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7E10CE-5326-4F57-BA91-5311B5256AE4}" type="datetimeFigureOut">
              <a:rPr lang="fr-FR" smtClean="0"/>
              <a:t>15/01/2022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281313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17E10CE-5326-4F57-BA91-5311B5256AE4}" type="datetimeFigureOut">
              <a:rPr lang="fr-FR" smtClean="0"/>
              <a:t>15/01/2022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361122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17E10CE-5326-4F57-BA91-5311B5256AE4}" type="datetimeFigureOut">
              <a:rPr lang="fr-FR" smtClean="0"/>
              <a:t>15/01/2022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144498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7E10CE-5326-4F57-BA91-5311B5256AE4}" type="datetimeFigureOut">
              <a:rPr lang="fr-FR" smtClean="0"/>
              <a:t>15/01/2022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357524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17E10CE-5326-4F57-BA91-5311B5256AE4}" type="datetimeFigureOut">
              <a:rPr lang="fr-FR" smtClean="0"/>
              <a:t>15/01/2022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209099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7E10CE-5326-4F57-BA91-5311B5256AE4}" type="datetimeFigureOut">
              <a:rPr lang="fr-FR" smtClean="0"/>
              <a:t>15/01/2022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259503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7E10CE-5326-4F57-BA91-5311B5256AE4}" type="datetimeFigureOut">
              <a:rPr lang="fr-FR" smtClean="0"/>
              <a:t>15/01/2022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295878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7E10CE-5326-4F57-BA91-5311B5256AE4}" type="datetimeFigureOut">
              <a:rPr lang="fr-FR" smtClean="0"/>
              <a:t>15/01/2022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D32CBD-EFE4-49E1-BEEB-F7419082AA96}" type="slidenum">
              <a:rPr lang="fr-FR" smtClean="0"/>
              <a:t>‹N°›</a:t>
            </a:fld>
            <a:endParaRPr lang="fr-FR"/>
          </a:p>
        </p:txBody>
      </p:sp>
    </p:spTree>
    <p:extLst>
      <p:ext uri="{BB962C8B-B14F-4D97-AF65-F5344CB8AC3E}">
        <p14:creationId xmlns:p14="http://schemas.microsoft.com/office/powerpoint/2010/main" val="359628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E10CE-5326-4F57-BA91-5311B5256AE4}" type="datetimeFigureOut">
              <a:rPr lang="fr-FR" smtClean="0"/>
              <a:t>15/01/2022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32CBD-EFE4-49E1-BEEB-F7419082AA96}" type="slidenum">
              <a:rPr lang="fr-FR" smtClean="0"/>
              <a:t>‹N°›</a:t>
            </a:fld>
            <a:endParaRPr lang="fr-FR"/>
          </a:p>
        </p:txBody>
      </p:sp>
    </p:spTree>
    <p:extLst>
      <p:ext uri="{BB962C8B-B14F-4D97-AF65-F5344CB8AC3E}">
        <p14:creationId xmlns:p14="http://schemas.microsoft.com/office/powerpoint/2010/main" val="374327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84000"/>
          </a:srgb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5496" y="2130425"/>
            <a:ext cx="3568924" cy="1470025"/>
          </a:xfrm>
        </p:spPr>
        <p:txBody>
          <a:bodyPr>
            <a:normAutofit fontScale="90000"/>
          </a:bodyPr>
          <a:lstStyle/>
          <a:p>
            <a:r>
              <a:rPr lang="fr-FR" sz="6100" b="1" dirty="0" smtClean="0">
                <a:solidFill>
                  <a:srgbClr val="FF0000"/>
                </a:solidFill>
                <a:effectLst>
                  <a:outerShdw blurRad="38100" dist="38100" dir="2700000" algn="tl">
                    <a:srgbClr val="000000">
                      <a:alpha val="43137"/>
                    </a:srgbClr>
                  </a:outerShdw>
                </a:effectLst>
              </a:rPr>
              <a:t>La guérison du paralytique</a:t>
            </a:r>
            <a:r>
              <a:rPr lang="fr-FR" b="1" dirty="0" smtClean="0">
                <a:solidFill>
                  <a:srgbClr val="FF0000"/>
                </a:solidFill>
                <a:effectLst>
                  <a:outerShdw blurRad="38100" dist="38100" dir="2700000" algn="tl">
                    <a:srgbClr val="000000">
                      <a:alpha val="43137"/>
                    </a:srgbClr>
                  </a:outerShdw>
                </a:effectLst>
              </a:rPr>
              <a:t/>
            </a:r>
            <a:br>
              <a:rPr lang="fr-FR" b="1" dirty="0" smtClean="0">
                <a:solidFill>
                  <a:srgbClr val="FF0000"/>
                </a:solidFill>
                <a:effectLst>
                  <a:outerShdw blurRad="38100" dist="38100" dir="2700000" algn="tl">
                    <a:srgbClr val="000000">
                      <a:alpha val="43137"/>
                    </a:srgbClr>
                  </a:outerShdw>
                </a:effectLst>
              </a:rPr>
            </a:br>
            <a:r>
              <a:rPr lang="fr-FR" b="1" dirty="0" smtClean="0">
                <a:solidFill>
                  <a:srgbClr val="FF0000"/>
                </a:solidFill>
                <a:effectLst>
                  <a:outerShdw blurRad="38100" dist="38100" dir="2700000" algn="tl">
                    <a:srgbClr val="000000">
                      <a:alpha val="43137"/>
                    </a:srgbClr>
                  </a:outerShdw>
                </a:effectLst>
              </a:rPr>
              <a:t/>
            </a:r>
            <a:br>
              <a:rPr lang="fr-FR" b="1" dirty="0" smtClean="0">
                <a:solidFill>
                  <a:srgbClr val="FF0000"/>
                </a:solidFill>
                <a:effectLst>
                  <a:outerShdw blurRad="38100" dist="38100" dir="2700000" algn="tl">
                    <a:srgbClr val="000000">
                      <a:alpha val="43137"/>
                    </a:srgbClr>
                  </a:outerShdw>
                </a:effectLst>
              </a:rPr>
            </a:br>
            <a:r>
              <a:rPr lang="fr-FR" sz="6100" b="1" dirty="0" err="1" smtClean="0">
                <a:solidFill>
                  <a:srgbClr val="FF0000"/>
                </a:solidFill>
                <a:effectLst>
                  <a:outerShdw blurRad="38100" dist="38100" dir="2700000" algn="tl">
                    <a:srgbClr val="000000">
                      <a:alpha val="43137"/>
                    </a:srgbClr>
                  </a:outerShdw>
                </a:effectLst>
              </a:rPr>
              <a:t>Jn</a:t>
            </a:r>
            <a:r>
              <a:rPr lang="fr-FR" sz="6100" b="1" dirty="0" smtClean="0">
                <a:solidFill>
                  <a:srgbClr val="FF0000"/>
                </a:solidFill>
                <a:effectLst>
                  <a:outerShdw blurRad="38100" dist="38100" dir="2700000" algn="tl">
                    <a:srgbClr val="000000">
                      <a:alpha val="43137"/>
                    </a:srgbClr>
                  </a:outerShdw>
                </a:effectLst>
              </a:rPr>
              <a:t> 5,1-16</a:t>
            </a:r>
            <a:endParaRPr lang="fr-FR" sz="6100" b="1" dirty="0">
              <a:solidFill>
                <a:srgbClr val="FF0000"/>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420" y="0"/>
            <a:ext cx="5539580" cy="6858000"/>
          </a:xfrm>
          <a:prstGeom prst="rect">
            <a:avLst/>
          </a:prstGeom>
        </p:spPr>
      </p:pic>
    </p:spTree>
    <p:extLst>
      <p:ext uri="{BB962C8B-B14F-4D97-AF65-F5344CB8AC3E}">
        <p14:creationId xmlns:p14="http://schemas.microsoft.com/office/powerpoint/2010/main" val="1887904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44624"/>
            <a:ext cx="8784976" cy="6480720"/>
          </a:xfrm>
        </p:spPr>
        <p:txBody>
          <a:bodyPr>
            <a:noAutofit/>
          </a:bodyPr>
          <a:lstStyle/>
          <a:p>
            <a:pPr marL="0" indent="0" algn="just">
              <a:buNone/>
            </a:pPr>
            <a:r>
              <a:rPr lang="fr-FR" sz="2200" dirty="0" smtClean="0"/>
              <a:t>Celui </a:t>
            </a:r>
            <a:r>
              <a:rPr lang="fr-FR" sz="2200" dirty="0"/>
              <a:t>qui fut guéri de son infirmité était malade depuis trente-huit ans, et ce nombre est bien plutôt l'emblème de la maladie que de la santé. En effet, le nombre quarante est un nombre consacré pour signifier la perfection, ainsi la loi contient dix préceptes et elle devait être annoncée dans tout l'univers qui se divise en quatre </a:t>
            </a:r>
            <a:r>
              <a:rPr lang="fr-FR" sz="2200" dirty="0" smtClean="0"/>
              <a:t>parties [...] </a:t>
            </a:r>
            <a:r>
              <a:rPr lang="fr-FR" sz="2200" dirty="0"/>
              <a:t>Si donc le nombre quarante emporte la perfection de la loi, et si la loi ne peut être accomplie que par le double précepte de la charité, pourquoi vous étonner que cet homme à qui il manquait deux ans pour avoir quarante ans fût languissant et malade ? Il lui fallait absolument un homme pour le guérir, mais un homme qui fût en même temps Dieu. Le Sauveur le trouve malade depuis, quarante ans moins deux années, et il lui ordonne deux choses pour combler cette lacune ; car ces deux commandements du Seigneur représentent les deux préceptes de la charité, c'est-à-dire de l'amour, de Dieu et de l'amour du prochain. L'amour de Dieu est le premier qui soit commandé ; l'amour du prochain est le premier qui doit être mis en pratique, Jésus lui dit : </a:t>
            </a:r>
            <a:r>
              <a:rPr lang="fr-FR" sz="2200" i="1" dirty="0"/>
              <a:t>« Prenez votre </a:t>
            </a:r>
            <a:r>
              <a:rPr lang="fr-FR" sz="2200" i="1" dirty="0" smtClean="0"/>
              <a:t>lit </a:t>
            </a:r>
            <a:r>
              <a:rPr lang="fr-FR" sz="2200" i="1" dirty="0"/>
              <a:t>» </a:t>
            </a:r>
            <a:r>
              <a:rPr lang="fr-FR" sz="2200" dirty="0"/>
              <a:t>c'est-à-dire : Lorsque vous étiez infirme, c'était votre prochain qui vous portait ; maintenant que vous êtes guéri, portez votre prochain à votre tour. Il lui dit encore : </a:t>
            </a:r>
            <a:r>
              <a:rPr lang="fr-FR" sz="2200" i="1" dirty="0"/>
              <a:t>« Marche » </a:t>
            </a:r>
            <a:r>
              <a:rPr lang="fr-FR" sz="2200" dirty="0"/>
              <a:t>mais quelle voie devez-vous suivre ? Celle qui conduit au Seigneur votre </a:t>
            </a:r>
            <a:r>
              <a:rPr lang="fr-FR" sz="2200" dirty="0" smtClean="0"/>
              <a:t>Dieu.</a:t>
            </a:r>
          </a:p>
          <a:p>
            <a:pPr marL="0" indent="0" algn="just">
              <a:buNone/>
            </a:pPr>
            <a:r>
              <a:rPr lang="fr-FR" sz="2200" i="1" dirty="0"/>
              <a:t>S. Augustin</a:t>
            </a:r>
            <a:endParaRPr lang="fr-FR" sz="2200" dirty="0"/>
          </a:p>
          <a:p>
            <a:pPr marL="0" indent="0" algn="just">
              <a:buNone/>
            </a:pPr>
            <a:endParaRPr lang="fr-FR" sz="1600" dirty="0" smtClean="0"/>
          </a:p>
        </p:txBody>
      </p:sp>
    </p:spTree>
    <p:extLst>
      <p:ext uri="{BB962C8B-B14F-4D97-AF65-F5344CB8AC3E}">
        <p14:creationId xmlns:p14="http://schemas.microsoft.com/office/powerpoint/2010/main" val="421686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sz="2800" dirty="0"/>
              <a:t>Ce paralytique ne connaissait pas encore Jésus, ainsi nous-mêmes nous croyons en lui sans le voir, parce qu'il se retire de la foule pour se dérober aux regards. Dieu ne peut être vu que dans une certaine </a:t>
            </a:r>
            <a:r>
              <a:rPr lang="fr-FR" sz="2800" dirty="0" smtClean="0"/>
              <a:t>solitude; </a:t>
            </a:r>
            <a:r>
              <a:rPr lang="fr-FR" sz="2800" dirty="0"/>
              <a:t>la foule est toujours au milieu de l'agitation, et la vue de Dieu demande le silence et le secret.</a:t>
            </a:r>
          </a:p>
          <a:p>
            <a:pPr marL="0" indent="0">
              <a:buNone/>
            </a:pPr>
            <a:r>
              <a:rPr lang="fr-FR" sz="2800" i="1" dirty="0"/>
              <a:t>S. Augustin</a:t>
            </a:r>
            <a:endParaRPr lang="fr-FR" sz="2800" dirty="0"/>
          </a:p>
          <a:p>
            <a:endParaRPr lang="fr-FR" dirty="0"/>
          </a:p>
        </p:txBody>
      </p:sp>
    </p:spTree>
    <p:extLst>
      <p:ext uri="{BB962C8B-B14F-4D97-AF65-F5344CB8AC3E}">
        <p14:creationId xmlns:p14="http://schemas.microsoft.com/office/powerpoint/2010/main" val="1442561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568952" cy="6408712"/>
          </a:xfrm>
        </p:spPr>
        <p:txBody>
          <a:bodyPr>
            <a:normAutofit fontScale="47500" lnSpcReduction="20000"/>
          </a:bodyPr>
          <a:lstStyle/>
          <a:p>
            <a:pPr marL="0" indent="0" algn="just">
              <a:buNone/>
            </a:pPr>
            <a:r>
              <a:rPr lang="fr-FR" sz="4400" dirty="0" smtClean="0"/>
              <a:t>Notre-Seigneur </a:t>
            </a:r>
            <a:r>
              <a:rPr lang="fr-FR" sz="4400" dirty="0"/>
              <a:t>ne guérit pas cet homme tout d'abord, il commence par ouvrir son cœur à la confiance et à le préparer à la foi par une question toute de bienveillance. Il n'exige pas de lui la foi, comme lorsqu'il dit aux deux aveugles : </a:t>
            </a:r>
            <a:r>
              <a:rPr lang="fr-FR" sz="4400" i="1" dirty="0"/>
              <a:t>« Croyez-vous que je puisse faire ce que vous demandez ? »</a:t>
            </a:r>
            <a:r>
              <a:rPr lang="fr-FR" sz="4400" dirty="0"/>
              <a:t> car ce paralytique ne savait pas encore bien clairement ce qu'était Jésus. Ceux qui connaissaient déjà la puissance du Sauveur par d'autres miracles, étaient comme préparés à cette demande, mais pour ceux qui n'en avaient aucune idée, Jésus attend qu'ils aient vu de leurs yeux de semblables prodiges pour leur demander s'ils ont la foi : </a:t>
            </a:r>
            <a:r>
              <a:rPr lang="fr-FR" sz="4400" i="1" dirty="0"/>
              <a:t>« Jésus l'ayant vu couché, et sachant qu'il était malade depuis longtemps, il lui dit : Voulez-vous être guéri ? » </a:t>
            </a:r>
            <a:r>
              <a:rPr lang="fr-FR" sz="4400" dirty="0"/>
              <a:t>Il lui fait cette question, non pour apprendre ce qu'il savait parfaitement, mais pour faire ressortir la patience de ce malade depuis trente-huit ans, et qui chaque année, sans se décourager jamais, se faisait porter en ce lieu dans l'espérance d'être guéri de sa maladie</a:t>
            </a:r>
            <a:r>
              <a:rPr lang="fr-FR" sz="4400" dirty="0" smtClean="0"/>
              <a:t>. Il </a:t>
            </a:r>
            <a:r>
              <a:rPr lang="fr-FR" sz="4400" dirty="0"/>
              <a:t>n'est nullement déconcerté par cette question, il ne dit pas au Sauveur : Vous venez insulter à mon malheur en me demandant si je veux être guéri, il lui répond avec une grande modération : </a:t>
            </a:r>
            <a:r>
              <a:rPr lang="fr-FR" sz="4400" i="1" dirty="0"/>
              <a:t>« Le malade lui répondit : Seigneur, je n'ai personne qui me jette dans la piscine dès que l'eau est agitée. » </a:t>
            </a:r>
            <a:r>
              <a:rPr lang="fr-FR" sz="4400" dirty="0"/>
              <a:t>II ne savait pas quel était celui qui lui faisait cette question, et ne soupçonnait pas qu'il allait lui rendre la santé ; il croyait simplement que Jésus l'aiderait à descendre dans la piscine, mais Jésus lui montre qu'il peut tout faire d'une seule parole : </a:t>
            </a:r>
            <a:r>
              <a:rPr lang="fr-FR" sz="4400" i="1" dirty="0"/>
              <a:t>« Jésus lui dit : Levez-vous, prenez votre lit et marchez. </a:t>
            </a:r>
            <a:r>
              <a:rPr lang="fr-FR" sz="4400" i="1" dirty="0" smtClean="0"/>
              <a:t>»</a:t>
            </a:r>
          </a:p>
          <a:p>
            <a:pPr marL="0" indent="0" algn="just">
              <a:buNone/>
            </a:pPr>
            <a:r>
              <a:rPr lang="fr-FR" sz="4400" i="1" dirty="0" smtClean="0"/>
              <a:t>S. Chrysostome</a:t>
            </a:r>
            <a:endParaRPr lang="fr-FR" sz="4400" dirty="0"/>
          </a:p>
          <a:p>
            <a:pPr marL="0" indent="0">
              <a:buNone/>
            </a:pPr>
            <a:endParaRPr lang="fr-FR" dirty="0"/>
          </a:p>
        </p:txBody>
      </p:sp>
    </p:spTree>
    <p:extLst>
      <p:ext uri="{BB962C8B-B14F-4D97-AF65-F5344CB8AC3E}">
        <p14:creationId xmlns:p14="http://schemas.microsoft.com/office/powerpoint/2010/main" val="702060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pPr marL="0" indent="0" algn="just">
              <a:buNone/>
            </a:pPr>
            <a:r>
              <a:rPr lang="fr-FR" dirty="0" smtClean="0"/>
              <a:t>Voyez </a:t>
            </a:r>
            <a:r>
              <a:rPr lang="fr-FR" dirty="0"/>
              <a:t>jusqu'où s'étend la bonté divine, Jésus ne se contente pas de guérir cet homme, il lui ordonne d'emporter son lit, pour rendre le miracle de sa guérison plus évident et convaincre les plus incrédules, que ce n'était pas une illusion des sens, car comment aurait-il pu emporter son lit, si ses membres n'avaient repris toute leur force et leur fermeté. Le paralytique, en entendant cette parole d'autorité et de commandement : </a:t>
            </a:r>
            <a:r>
              <a:rPr lang="fr-FR" i="1" dirty="0"/>
              <a:t>« Levez-vous, prenez votre lit, et </a:t>
            </a:r>
            <a:r>
              <a:rPr lang="fr-FR" i="1" dirty="0" smtClean="0"/>
              <a:t>marchez </a:t>
            </a:r>
            <a:r>
              <a:rPr lang="fr-FR" i="1" dirty="0"/>
              <a:t>» </a:t>
            </a:r>
            <a:r>
              <a:rPr lang="fr-FR" dirty="0"/>
              <a:t>ne songe pas à les tourner en ridicule en répondant : Lorsque l'ange descend pour agiter l'eau, un seul homme peut-être guéri ; et vous qui n'êtes qu'un homme, vous espérez par une seule parole avoir plus de puissance que les anges ? Non, il écoute avec docilité, il ajoute foi au commandement qui lui est fait, et il obtient sa guérison : </a:t>
            </a:r>
            <a:r>
              <a:rPr lang="fr-FR" i="1" dirty="0"/>
              <a:t>« Et à l'instant cet homme fut guéri. </a:t>
            </a:r>
            <a:r>
              <a:rPr lang="fr-FR" i="1" dirty="0" smtClean="0"/>
              <a:t>»</a:t>
            </a:r>
          </a:p>
          <a:p>
            <a:pPr marL="0" indent="0" algn="just">
              <a:buNone/>
            </a:pPr>
            <a:r>
              <a:rPr lang="fr-FR" i="1" dirty="0" smtClean="0"/>
              <a:t>S. Chrysostome</a:t>
            </a:r>
            <a:endParaRPr lang="fr-FR" dirty="0"/>
          </a:p>
        </p:txBody>
      </p:sp>
    </p:spTree>
    <p:extLst>
      <p:ext uri="{BB962C8B-B14F-4D97-AF65-F5344CB8AC3E}">
        <p14:creationId xmlns:p14="http://schemas.microsoft.com/office/powerpoint/2010/main" val="333509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564904"/>
            <a:ext cx="9036496" cy="1143000"/>
          </a:xfrm>
        </p:spPr>
        <p:txBody>
          <a:bodyPr>
            <a:noAutofit/>
          </a:bodyPr>
          <a:lstStyle/>
          <a:p>
            <a:r>
              <a:rPr lang="fr-FR" sz="7200" b="1" dirty="0">
                <a:solidFill>
                  <a:srgbClr val="FF0000"/>
                </a:solidFill>
              </a:rPr>
              <a:t>Et aussitôt l’homme fut guéri. </a:t>
            </a:r>
            <a:r>
              <a:rPr lang="fr-FR" sz="7200" b="1" dirty="0" smtClean="0">
                <a:solidFill>
                  <a:srgbClr val="FF0000"/>
                </a:solidFill>
              </a:rPr>
              <a:t/>
            </a:r>
            <a:br>
              <a:rPr lang="fr-FR" sz="7200" b="1" dirty="0" smtClean="0">
                <a:solidFill>
                  <a:srgbClr val="FF0000"/>
                </a:solidFill>
              </a:rPr>
            </a:br>
            <a:r>
              <a:rPr lang="fr-FR" sz="7200" b="1" dirty="0" smtClean="0">
                <a:solidFill>
                  <a:srgbClr val="FF0000"/>
                </a:solidFill>
              </a:rPr>
              <a:t>Il </a:t>
            </a:r>
            <a:r>
              <a:rPr lang="fr-FR" sz="7200" b="1" dirty="0">
                <a:solidFill>
                  <a:srgbClr val="FF0000"/>
                </a:solidFill>
              </a:rPr>
              <a:t>prit son brancard : il marchait !</a:t>
            </a:r>
          </a:p>
        </p:txBody>
      </p:sp>
    </p:spTree>
    <p:extLst>
      <p:ext uri="{BB962C8B-B14F-4D97-AF65-F5344CB8AC3E}">
        <p14:creationId xmlns:p14="http://schemas.microsoft.com/office/powerpoint/2010/main" val="3200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smtClean="0"/>
              <a:t>Les guérisons opérées par le Seigneur sont bien différentes de celles qui sont dues aux soins et à l'habileté des médecins ; les premières se font sur une simple parole de commandement, et d'une manière instantanée, tandis que les secondes ont ordinairement besoin d'un temps fort long pour atteindre à leur perfection.</a:t>
            </a:r>
          </a:p>
          <a:p>
            <a:pPr marL="0" indent="0">
              <a:buNone/>
            </a:pPr>
            <a:r>
              <a:rPr lang="fr-FR" i="1" dirty="0" smtClean="0"/>
              <a:t>S. Bède</a:t>
            </a:r>
            <a:endParaRPr lang="fr-FR" dirty="0" smtClean="0"/>
          </a:p>
          <a:p>
            <a:pPr marL="0" indent="0">
              <a:buNone/>
            </a:pPr>
            <a:endParaRPr lang="fr-FR" dirty="0" smtClean="0"/>
          </a:p>
          <a:p>
            <a:endParaRPr lang="fr-FR" dirty="0"/>
          </a:p>
        </p:txBody>
      </p:sp>
    </p:spTree>
    <p:extLst>
      <p:ext uri="{BB962C8B-B14F-4D97-AF65-F5344CB8AC3E}">
        <p14:creationId xmlns:p14="http://schemas.microsoft.com/office/powerpoint/2010/main" val="180663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80928"/>
            <a:ext cx="8229600" cy="1143000"/>
          </a:xfrm>
        </p:spPr>
        <p:txBody>
          <a:bodyPr>
            <a:normAutofit fontScale="90000"/>
          </a:bodyPr>
          <a:lstStyle/>
          <a:p>
            <a:pPr algn="just"/>
            <a:r>
              <a:rPr lang="fr-FR" sz="3600" b="1" dirty="0" smtClean="0">
                <a:solidFill>
                  <a:srgbClr val="FF0000"/>
                </a:solidFill>
                <a:effectLst>
                  <a:outerShdw blurRad="38100" dist="38100" dir="2700000" algn="tl">
                    <a:srgbClr val="000000">
                      <a:alpha val="43137"/>
                    </a:srgbClr>
                  </a:outerShdw>
                </a:effectLst>
              </a:rPr>
              <a:t>Or, ce jour-là était un jour de sabbat.</a:t>
            </a:r>
            <a:br>
              <a:rPr lang="fr-FR" sz="3600" b="1" dirty="0" smtClean="0">
                <a:solidFill>
                  <a:srgbClr val="FF0000"/>
                </a:solidFill>
                <a:effectLst>
                  <a:outerShdw blurRad="38100" dist="38100" dir="2700000" algn="tl">
                    <a:srgbClr val="000000">
                      <a:alpha val="43137"/>
                    </a:srgbClr>
                  </a:outerShdw>
                </a:effectLst>
              </a:rPr>
            </a:br>
            <a:r>
              <a:rPr lang="fr-FR" sz="3600" b="1" dirty="0" smtClean="0">
                <a:solidFill>
                  <a:srgbClr val="FF0000"/>
                </a:solidFill>
                <a:effectLst>
                  <a:outerShdw blurRad="38100" dist="38100" dir="2700000" algn="tl">
                    <a:srgbClr val="000000">
                      <a:alpha val="43137"/>
                    </a:srgbClr>
                  </a:outerShdw>
                </a:effectLst>
              </a:rPr>
              <a:t>Les Juifs dirent donc à cet homme que Jésus avait remis sur pieds : « C’est le sabbat ! Il ne t’est pas permis de porter ton brancard. »</a:t>
            </a:r>
            <a:br>
              <a:rPr lang="fr-FR" sz="3600" b="1" dirty="0" smtClean="0">
                <a:solidFill>
                  <a:srgbClr val="FF0000"/>
                </a:solidFill>
                <a:effectLst>
                  <a:outerShdw blurRad="38100" dist="38100" dir="2700000" algn="tl">
                    <a:srgbClr val="000000">
                      <a:alpha val="43137"/>
                    </a:srgbClr>
                  </a:outerShdw>
                </a:effectLst>
              </a:rPr>
            </a:br>
            <a:r>
              <a:rPr lang="fr-FR" sz="3600" b="1" dirty="0" smtClean="0">
                <a:solidFill>
                  <a:srgbClr val="FF0000"/>
                </a:solidFill>
                <a:effectLst>
                  <a:outerShdw blurRad="38100" dist="38100" dir="2700000" algn="tl">
                    <a:srgbClr val="000000">
                      <a:alpha val="43137"/>
                    </a:srgbClr>
                  </a:outerShdw>
                </a:effectLst>
              </a:rPr>
              <a:t>Il leur répliqua : « Celui qui m’a guéri, c’est lui qui m’a dit : “Prends ton brancard, et marche !” » Ils l’interrogèrent : « Quel est l’homme qui t’a dit : “Prends ton brancard, et marche” ? »</a:t>
            </a:r>
            <a:br>
              <a:rPr lang="fr-FR" sz="3600" b="1" dirty="0" smtClean="0">
                <a:solidFill>
                  <a:srgbClr val="FF0000"/>
                </a:solidFill>
                <a:effectLst>
                  <a:outerShdw blurRad="38100" dist="38100" dir="2700000" algn="tl">
                    <a:srgbClr val="000000">
                      <a:alpha val="43137"/>
                    </a:srgbClr>
                  </a:outerShdw>
                </a:effectLst>
              </a:rPr>
            </a:br>
            <a:r>
              <a:rPr lang="fr-FR" sz="3600" b="1" dirty="0" smtClean="0">
                <a:solidFill>
                  <a:srgbClr val="FF0000"/>
                </a:solidFill>
                <a:effectLst>
                  <a:outerShdw blurRad="38100" dist="38100" dir="2700000" algn="tl">
                    <a:srgbClr val="000000">
                      <a:alpha val="43137"/>
                    </a:srgbClr>
                  </a:outerShdw>
                </a:effectLst>
              </a:rPr>
              <a:t>Mais celui qui avait été rétabli ne savait pas qui c’était ; en effet, Jésus s’était éloigné, car il y avait foule à cet endroit.</a:t>
            </a:r>
            <a:r>
              <a:rPr lang="fr-FR" dirty="0" smtClean="0"/>
              <a:t/>
            </a:r>
            <a:br>
              <a:rPr lang="fr-FR" dirty="0" smtClean="0"/>
            </a:br>
            <a:endParaRPr lang="fr-FR" dirty="0"/>
          </a:p>
        </p:txBody>
      </p:sp>
    </p:spTree>
    <p:extLst>
      <p:ext uri="{BB962C8B-B14F-4D97-AF65-F5344CB8AC3E}">
        <p14:creationId xmlns:p14="http://schemas.microsoft.com/office/powerpoint/2010/main" val="102278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04664"/>
            <a:ext cx="8363272" cy="5721499"/>
          </a:xfrm>
        </p:spPr>
        <p:txBody>
          <a:bodyPr>
            <a:normAutofit fontScale="92500" lnSpcReduction="10000"/>
          </a:bodyPr>
          <a:lstStyle/>
          <a:p>
            <a:pPr marL="0" indent="0" algn="just">
              <a:buNone/>
            </a:pPr>
            <a:r>
              <a:rPr lang="fr-FR" dirty="0" smtClean="0"/>
              <a:t>La </a:t>
            </a:r>
            <a:r>
              <a:rPr lang="fr-FR" dirty="0"/>
              <a:t>conduite de cet homme est certainement admirable, mais ce qui suit l'est bien plus encore. Qu'il ait obéi au commandement du Sauveur, alors qu'aucune réclamation ne s'élevait encore, c'est un fait moins digne d'admiration que la fermeté avec laquelle il exécute l'ordre du Sauveur, malgré les récriminations violentes et les accusations des Juifs, que l'Evangéliste rapporte en ces termes : </a:t>
            </a:r>
            <a:r>
              <a:rPr lang="fr-FR" i="1" dirty="0"/>
              <a:t>« Or, c'était un jour de sabbat, les Juifs dirent donc à celui qui avait été guéri : C'est aujourd'hui le jour du sabbat, et il ne vous est pas permis d'emporter votre lit. » </a:t>
            </a:r>
            <a:endParaRPr lang="fr-FR" i="1" dirty="0" smtClean="0"/>
          </a:p>
          <a:p>
            <a:pPr marL="0" indent="0" algn="just">
              <a:buNone/>
            </a:pPr>
            <a:r>
              <a:rPr lang="fr-FR" i="1" dirty="0" smtClean="0"/>
              <a:t>S</a:t>
            </a:r>
            <a:r>
              <a:rPr lang="fr-FR" i="1" dirty="0"/>
              <a:t>. Augustin</a:t>
            </a:r>
            <a:endParaRPr lang="fr-FR" dirty="0"/>
          </a:p>
        </p:txBody>
      </p:sp>
    </p:spTree>
    <p:extLst>
      <p:ext uri="{BB962C8B-B14F-4D97-AF65-F5344CB8AC3E}">
        <p14:creationId xmlns:p14="http://schemas.microsoft.com/office/powerpoint/2010/main" val="289553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8640960" cy="6480720"/>
          </a:xfrm>
        </p:spPr>
        <p:txBody>
          <a:bodyPr>
            <a:normAutofit fontScale="40000" lnSpcReduction="20000"/>
          </a:bodyPr>
          <a:lstStyle/>
          <a:p>
            <a:pPr marL="0" indent="0" algn="just">
              <a:buNone/>
            </a:pPr>
            <a:r>
              <a:rPr lang="fr-FR" sz="5300" dirty="0"/>
              <a:t>Ils n'accusaient pas précisément le Sauveur d'avoir guéri cet homme le jour du sabbat, parce qu'il aurait pu leur répondre que si leur bœuf ou leur âne venait à tomber dans un puits, ils s'empresseraient bien de les retirer le jour du sabbat ; ils s'attaquent donc à celui qui portait son lit, et lui disent : Admettons qu'on ne dût point différer de vous guérir, pourquoi vous commander ce travail ? </a:t>
            </a:r>
            <a:endParaRPr lang="fr-FR" sz="5300" dirty="0" smtClean="0"/>
          </a:p>
          <a:p>
            <a:pPr marL="0" indent="0" algn="just">
              <a:buNone/>
            </a:pPr>
            <a:r>
              <a:rPr lang="fr-FR" sz="5300" dirty="0" smtClean="0"/>
              <a:t>Cet </a:t>
            </a:r>
            <a:r>
              <a:rPr lang="fr-FR" sz="5300" dirty="0"/>
              <a:t>homme se contente de leur opposer l'auteur de sa guérison : </a:t>
            </a:r>
            <a:r>
              <a:rPr lang="fr-FR" sz="5300" i="1" dirty="0"/>
              <a:t>« Il leur répondit : Celui qui m'a guéri m'a dit : Prenez votre lit et </a:t>
            </a:r>
            <a:r>
              <a:rPr lang="fr-FR" sz="5300" i="1" dirty="0" smtClean="0"/>
              <a:t>marchez </a:t>
            </a:r>
            <a:r>
              <a:rPr lang="fr-FR" sz="5300" i="1" dirty="0"/>
              <a:t>»</a:t>
            </a:r>
            <a:r>
              <a:rPr lang="fr-FR" sz="5300" dirty="0"/>
              <a:t> comme s'il leur disait : Pourquoi ne recevrai-je pas d'ordre de celui de qui j'ai reçu la santé </a:t>
            </a:r>
            <a:r>
              <a:rPr lang="fr-FR" sz="5300" dirty="0" smtClean="0"/>
              <a:t>? […] il </a:t>
            </a:r>
            <a:r>
              <a:rPr lang="fr-FR" sz="5300" dirty="0"/>
              <a:t>savait que ce qui les blessait, c'était moins la transgression du sabbat que la guérison de sa maladie, il ne cherche pas cependant à cacher ce bienfait, </a:t>
            </a:r>
            <a:r>
              <a:rPr lang="fr-FR" sz="5300" dirty="0" smtClean="0"/>
              <a:t>ou </a:t>
            </a:r>
            <a:r>
              <a:rPr lang="fr-FR" sz="5300" dirty="0"/>
              <a:t>à se le faire pardonner, mais il le proclame à haute voix. Quant aux Juifs, leur question cache une intention perfide : </a:t>
            </a:r>
            <a:r>
              <a:rPr lang="fr-FR" sz="5300" i="1" dirty="0"/>
              <a:t>« Ils lui demandèrent : Quel est cet homme qui vous a dit : Prenez votre lit et marchez ? » </a:t>
            </a:r>
            <a:r>
              <a:rPr lang="fr-FR" sz="5300" dirty="0"/>
              <a:t>Ils ne disent pas : Quel est celui qui vous a guéri ? ils insistent sur ce qui pouvait être regardé comme une violation de la loi. </a:t>
            </a:r>
            <a:endParaRPr lang="fr-FR" sz="5300" dirty="0" smtClean="0"/>
          </a:p>
          <a:p>
            <a:pPr marL="0" indent="0" algn="just">
              <a:buNone/>
            </a:pPr>
            <a:r>
              <a:rPr lang="fr-FR" sz="5300" dirty="0" smtClean="0"/>
              <a:t>Or</a:t>
            </a:r>
            <a:r>
              <a:rPr lang="fr-FR" sz="5300" dirty="0"/>
              <a:t>, celui qui avait été guéri ne savait pas qui il était ; car Jésus s'était retiré de la foule du peuple assemblé en ce lieu</a:t>
            </a:r>
            <a:r>
              <a:rPr lang="fr-FR" sz="5300" dirty="0" smtClean="0"/>
              <a:t>. </a:t>
            </a:r>
            <a:r>
              <a:rPr lang="fr-FR" sz="5300" dirty="0"/>
              <a:t>Jésus s'était éloigné pour mettre en dehors de tout soupçon le témoignage qui lui était rendu ; car cet homme était un témoin irrécusable du bienfait qu'il avait reçu. Il voulait éviter aussi de donner un nouvel aliment à leur méchanceté ; car la vue seule de celui à qui on porte envie redouble les ardeurs de cette honteuse passion. Il s'éloigne donc pour leur laisser toute facilité d'examiner ce fait miraculeux. </a:t>
            </a:r>
            <a:endParaRPr lang="fr-FR" sz="5300" dirty="0" smtClean="0"/>
          </a:p>
          <a:p>
            <a:pPr marL="0" indent="0" algn="just">
              <a:buNone/>
            </a:pPr>
            <a:r>
              <a:rPr lang="fr-FR" sz="5300" i="1" dirty="0" smtClean="0"/>
              <a:t>S</a:t>
            </a:r>
            <a:r>
              <a:rPr lang="fr-FR" sz="5300" i="1" dirty="0"/>
              <a:t>. Chrysostome</a:t>
            </a:r>
            <a:endParaRPr lang="fr-FR" sz="5300" dirty="0"/>
          </a:p>
          <a:p>
            <a:endParaRPr lang="fr-FR" dirty="0"/>
          </a:p>
        </p:txBody>
      </p:sp>
    </p:spTree>
    <p:extLst>
      <p:ext uri="{BB962C8B-B14F-4D97-AF65-F5344CB8AC3E}">
        <p14:creationId xmlns:p14="http://schemas.microsoft.com/office/powerpoint/2010/main" val="729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pPr marL="0" indent="0" algn="just">
              <a:buNone/>
            </a:pPr>
            <a:r>
              <a:rPr lang="fr-FR" dirty="0" smtClean="0"/>
              <a:t>Si </a:t>
            </a:r>
            <a:r>
              <a:rPr lang="fr-FR" dirty="0"/>
              <a:t>nous considérons ce miracle avec nos idées étroites et à un point de vue purement humain, nous n'y voyons pas un grand acte de puissance, et la part de la bonté ne nous y paraît guère plus grande. Dans un si grand nombre de malades, un seul est guéri, alors que Jésus pouvait d'un seul mot leur rendre à tous la santé. Il nous faut donc comprendre que ce que la puissance et la bonté du Sauveur se proposaient dans les miracles qu'il opérait, c'était l'intérêt et le salut éternel des âmes, beaucoup plus que la guérison temporelle des corps. Les miracles qui avaient pour objet la guérison des corps mortels, n'ont eu qu'une durée passagère ; l'âme au contraire qui a cru sur le témoignage de ces miracles a passé de cette vie d'un instant à une vie éternelle. Cette piscine et l'eau qu'elle contenait me paraissent être le symbole du peuple juif, car nous voyons clairement dans l'Apocalypse (</a:t>
            </a:r>
            <a:r>
              <a:rPr lang="fr-FR" dirty="0" err="1"/>
              <a:t>Ap</a:t>
            </a:r>
            <a:r>
              <a:rPr lang="fr-FR" dirty="0"/>
              <a:t> 17, 15), les peuples figurés sous l'emblème des eaux</a:t>
            </a:r>
            <a:r>
              <a:rPr lang="fr-FR" dirty="0" smtClean="0"/>
              <a:t>.</a:t>
            </a:r>
          </a:p>
          <a:p>
            <a:pPr marL="0" indent="0">
              <a:buNone/>
            </a:pPr>
            <a:r>
              <a:rPr lang="fr-FR" i="1" dirty="0" smtClean="0"/>
              <a:t>S. Augustin</a:t>
            </a:r>
            <a:endParaRPr lang="fr-FR" dirty="0"/>
          </a:p>
        </p:txBody>
      </p:sp>
    </p:spTree>
    <p:extLst>
      <p:ext uri="{BB962C8B-B14F-4D97-AF65-F5344CB8AC3E}">
        <p14:creationId xmlns:p14="http://schemas.microsoft.com/office/powerpoint/2010/main" val="977699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143000"/>
          </a:xfrm>
        </p:spPr>
        <p:txBody>
          <a:bodyPr>
            <a:normAutofit fontScale="90000"/>
          </a:bodyPr>
          <a:lstStyle/>
          <a:p>
            <a:r>
              <a:rPr lang="fr-FR" sz="6700" b="1" dirty="0">
                <a:solidFill>
                  <a:srgbClr val="FF0000"/>
                </a:solidFill>
                <a:effectLst>
                  <a:outerShdw blurRad="38100" dist="38100" dir="2700000" algn="tl">
                    <a:srgbClr val="000000">
                      <a:alpha val="43137"/>
                    </a:srgbClr>
                  </a:outerShdw>
                </a:effectLst>
              </a:rPr>
              <a:t>Après cela, il y eut une fête juive, et Jésus monta à Jérusalem.</a:t>
            </a:r>
            <a:r>
              <a:rPr lang="fr-FR" dirty="0"/>
              <a:t/>
            </a:r>
            <a:br>
              <a:rPr lang="fr-FR" dirty="0"/>
            </a:br>
            <a:endParaRPr lang="fr-FR" dirty="0"/>
          </a:p>
        </p:txBody>
      </p:sp>
    </p:spTree>
    <p:extLst>
      <p:ext uri="{BB962C8B-B14F-4D97-AF65-F5344CB8AC3E}">
        <p14:creationId xmlns:p14="http://schemas.microsoft.com/office/powerpoint/2010/main" val="2632045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852936"/>
            <a:ext cx="8229600" cy="1143000"/>
          </a:xfrm>
        </p:spPr>
        <p:txBody>
          <a:bodyPr>
            <a:normAutofit fontScale="90000"/>
          </a:bodyPr>
          <a:lstStyle/>
          <a:p>
            <a:r>
              <a:rPr lang="fr-FR" sz="5300" b="1" dirty="0">
                <a:solidFill>
                  <a:srgbClr val="FF0000"/>
                </a:solidFill>
                <a:effectLst>
                  <a:outerShdw blurRad="38100" dist="38100" dir="2700000" algn="tl">
                    <a:srgbClr val="000000">
                      <a:alpha val="43137"/>
                    </a:srgbClr>
                  </a:outerShdw>
                </a:effectLst>
              </a:rPr>
              <a:t>Plus tard, Jésus le retrouve dans le Temple et lui dit : « Te voilà guéri. Ne pèche plus, il pourrait t’arriver quelque chose de pire. »</a:t>
            </a:r>
            <a:r>
              <a:rPr lang="fr-FR" dirty="0"/>
              <a:t/>
            </a:r>
            <a:br>
              <a:rPr lang="fr-FR" dirty="0"/>
            </a:br>
            <a:endParaRPr lang="fr-FR" dirty="0"/>
          </a:p>
        </p:txBody>
      </p:sp>
    </p:spTree>
    <p:extLst>
      <p:ext uri="{BB962C8B-B14F-4D97-AF65-F5344CB8AC3E}">
        <p14:creationId xmlns:p14="http://schemas.microsoft.com/office/powerpoint/2010/main" val="240144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496944" cy="6336704"/>
          </a:xfrm>
        </p:spPr>
        <p:txBody>
          <a:bodyPr>
            <a:normAutofit fontScale="62500" lnSpcReduction="20000"/>
          </a:bodyPr>
          <a:lstStyle/>
          <a:p>
            <a:pPr marL="0" indent="0" algn="just">
              <a:buNone/>
            </a:pPr>
            <a:r>
              <a:rPr lang="fr-FR" sz="3800" dirty="0" smtClean="0"/>
              <a:t>Cet </a:t>
            </a:r>
            <a:r>
              <a:rPr lang="fr-FR" sz="3800" dirty="0"/>
              <a:t>homme une fois guéri ne va pas se mêler aux bruits tumultueux des affaires du monde, ni se livrer aux voluptés sensuelles ou à la vaine gloire, il va tout droit dans le temple, ce qui </a:t>
            </a:r>
            <a:r>
              <a:rPr lang="fr-FR" sz="3800" dirty="0" smtClean="0"/>
              <a:t>manifeste son </a:t>
            </a:r>
            <a:r>
              <a:rPr lang="fr-FR" sz="3800" dirty="0"/>
              <a:t>grand esprit de religion. </a:t>
            </a:r>
          </a:p>
          <a:p>
            <a:pPr marL="0" indent="0" algn="just">
              <a:buNone/>
            </a:pPr>
            <a:r>
              <a:rPr lang="fr-FR" sz="3800" i="1" dirty="0" smtClean="0"/>
              <a:t>S. Chrysostome</a:t>
            </a:r>
            <a:endParaRPr lang="fr-FR" sz="3800" dirty="0" smtClean="0"/>
          </a:p>
          <a:p>
            <a:pPr algn="just"/>
            <a:endParaRPr lang="fr-FR" sz="3800" dirty="0" smtClean="0"/>
          </a:p>
          <a:p>
            <a:pPr marL="0" indent="0" algn="just">
              <a:buNone/>
            </a:pPr>
            <a:r>
              <a:rPr lang="fr-FR" sz="3800" dirty="0" smtClean="0"/>
              <a:t>Le </a:t>
            </a:r>
            <a:r>
              <a:rPr lang="fr-FR" sz="3800" dirty="0"/>
              <a:t>Seigneur Jésus le voyait aussi bien au milieu de la foule que dans le temple ; mais pour lui il ne peut connaître Jésus dans la foule, il ne le reconnaît pour vrai Dieu et pour Sauveur que dans un lieu sacré, dans le temple. </a:t>
            </a:r>
            <a:endParaRPr lang="fr-FR" sz="3800" dirty="0" smtClean="0"/>
          </a:p>
          <a:p>
            <a:pPr marL="0" indent="0" algn="just">
              <a:buNone/>
            </a:pPr>
            <a:r>
              <a:rPr lang="fr-FR" sz="3800" i="1" dirty="0" smtClean="0"/>
              <a:t>Alcuin</a:t>
            </a:r>
            <a:r>
              <a:rPr lang="fr-FR" sz="3800" dirty="0" smtClean="0"/>
              <a:t> </a:t>
            </a:r>
          </a:p>
          <a:p>
            <a:pPr marL="0" indent="0" algn="just">
              <a:buNone/>
            </a:pPr>
            <a:endParaRPr lang="fr-FR" sz="3800" dirty="0" smtClean="0"/>
          </a:p>
          <a:p>
            <a:pPr marL="0" indent="0" algn="just">
              <a:buNone/>
            </a:pPr>
            <a:r>
              <a:rPr lang="fr-FR" sz="3800" dirty="0" smtClean="0"/>
              <a:t>Si </a:t>
            </a:r>
            <a:r>
              <a:rPr lang="fr-FR" sz="3800" dirty="0"/>
              <a:t>nous voulons bien connaître la grâce de notre Créateur et parvenir à le voir, il faut éviter la foule, les pensées mauvaises et des affections coupables ; il faut fuir les assemblées des méchants, nous retirer dans le temple et nous efforcer de devenir nous-mêmes le temple où Dieu daigne venir et fixer sa demeure</a:t>
            </a:r>
            <a:r>
              <a:rPr lang="fr-FR" sz="3800" dirty="0" smtClean="0"/>
              <a:t>.</a:t>
            </a:r>
          </a:p>
          <a:p>
            <a:pPr marL="0" indent="0" algn="just">
              <a:buNone/>
            </a:pPr>
            <a:r>
              <a:rPr lang="fr-FR" sz="3800" i="1" dirty="0" smtClean="0"/>
              <a:t>S. Augustin</a:t>
            </a:r>
            <a:endParaRPr lang="fr-FR" sz="3800" dirty="0"/>
          </a:p>
          <a:p>
            <a:pPr marL="0" indent="0">
              <a:buNone/>
            </a:pPr>
            <a:r>
              <a:rPr lang="fr-FR" dirty="0"/>
              <a:t> </a:t>
            </a:r>
          </a:p>
          <a:p>
            <a:endParaRPr lang="fr-FR" dirty="0"/>
          </a:p>
        </p:txBody>
      </p:sp>
    </p:spTree>
    <p:extLst>
      <p:ext uri="{BB962C8B-B14F-4D97-AF65-F5344CB8AC3E}">
        <p14:creationId xmlns:p14="http://schemas.microsoft.com/office/powerpoint/2010/main" val="113263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692696"/>
            <a:ext cx="8712968" cy="4752528"/>
          </a:xfrm>
        </p:spPr>
        <p:txBody>
          <a:bodyPr>
            <a:noAutofit/>
          </a:bodyPr>
          <a:lstStyle/>
          <a:p>
            <a:pPr marL="0" indent="0" algn="just">
              <a:buNone/>
            </a:pPr>
            <a:r>
              <a:rPr lang="fr-FR" sz="2400" dirty="0" smtClean="0"/>
              <a:t>Toutes </a:t>
            </a:r>
            <a:r>
              <a:rPr lang="fr-FR" sz="2400" dirty="0"/>
              <a:t>les maladies ne sont pas absolument la peine du péché, les unes sont la suite de notre négligence, les autres nous sont envoyées comme au </a:t>
            </a:r>
            <a:r>
              <a:rPr lang="fr-FR" sz="2400" dirty="0" smtClean="0"/>
              <a:t>saint </a:t>
            </a:r>
            <a:r>
              <a:rPr lang="fr-FR" sz="2400" dirty="0"/>
              <a:t>homme Job pour nous éprouver.  Mais pourquoi </a:t>
            </a:r>
            <a:r>
              <a:rPr lang="fr-FR" sz="2400" dirty="0" smtClean="0"/>
              <a:t>Notre-Seigneur </a:t>
            </a:r>
            <a:r>
              <a:rPr lang="fr-FR" sz="2400" dirty="0"/>
              <a:t>rappelle-t-il ici ses péchés à ce paralytique ? </a:t>
            </a:r>
            <a:r>
              <a:rPr lang="fr-FR" sz="2400" dirty="0" smtClean="0"/>
              <a:t>Jésus </a:t>
            </a:r>
            <a:r>
              <a:rPr lang="fr-FR" sz="2400" dirty="0"/>
              <a:t>ne reproche pas au paralytique de la piscine ses péchés passés, il se contente de le prémunir pour l'avenir. </a:t>
            </a:r>
            <a:r>
              <a:rPr lang="fr-FR" sz="2400" dirty="0" smtClean="0"/>
              <a:t>On </a:t>
            </a:r>
            <a:r>
              <a:rPr lang="fr-FR" sz="2400" dirty="0"/>
              <a:t>peut dire aussi que Nôtre-Seigneur parle de la sorte à ce paralytique, parce que témoin de sa grande patience, il le reconnut capable de recevoir cette leçon. Il lui donne en même temps une preuve de sa divinité, car ces paroles : </a:t>
            </a:r>
            <a:r>
              <a:rPr lang="fr-FR" sz="2400" i="1" dirty="0"/>
              <a:t>« Ne péchez </a:t>
            </a:r>
            <a:r>
              <a:rPr lang="fr-FR" sz="2400" i="1" dirty="0" smtClean="0"/>
              <a:t>plus»</a:t>
            </a:r>
            <a:r>
              <a:rPr lang="fr-FR" sz="2400" dirty="0" smtClean="0"/>
              <a:t> </a:t>
            </a:r>
            <a:r>
              <a:rPr lang="fr-FR" sz="2400" dirty="0"/>
              <a:t>montrent évidemment qu'il connaissait toutes les fautes dont il s'était rendu coupable</a:t>
            </a:r>
            <a:r>
              <a:rPr lang="fr-FR" sz="2400" dirty="0" smtClean="0"/>
              <a:t>.</a:t>
            </a:r>
          </a:p>
          <a:p>
            <a:pPr marL="0" indent="0" algn="just">
              <a:buNone/>
            </a:pPr>
            <a:r>
              <a:rPr lang="fr-FR" sz="2400" i="1" dirty="0" smtClean="0"/>
              <a:t>S. Chrysostome</a:t>
            </a:r>
            <a:endParaRPr lang="fr-FR" sz="2400" dirty="0"/>
          </a:p>
        </p:txBody>
      </p:sp>
    </p:spTree>
    <p:extLst>
      <p:ext uri="{BB962C8B-B14F-4D97-AF65-F5344CB8AC3E}">
        <p14:creationId xmlns:p14="http://schemas.microsoft.com/office/powerpoint/2010/main" val="366188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564904"/>
            <a:ext cx="8229600" cy="1143000"/>
          </a:xfrm>
        </p:spPr>
        <p:txBody>
          <a:bodyPr>
            <a:normAutofit fontScale="90000"/>
          </a:bodyPr>
          <a:lstStyle/>
          <a:p>
            <a:pPr algn="just"/>
            <a:r>
              <a:rPr lang="fr-FR" b="1" dirty="0">
                <a:solidFill>
                  <a:srgbClr val="FF0000"/>
                </a:solidFill>
                <a:effectLst>
                  <a:outerShdw blurRad="38100" dist="38100" dir="2700000" algn="tl">
                    <a:srgbClr val="000000">
                      <a:alpha val="43137"/>
                    </a:srgbClr>
                  </a:outerShdw>
                </a:effectLst>
              </a:rPr>
              <a:t>L’homme partit annoncer aux Juifs que c’était Jésus qui l’avait </a:t>
            </a:r>
            <a:r>
              <a:rPr lang="fr-FR" b="1" dirty="0" smtClean="0">
                <a:solidFill>
                  <a:srgbClr val="FF0000"/>
                </a:solidFill>
                <a:effectLst>
                  <a:outerShdw blurRad="38100" dist="38100" dir="2700000" algn="tl">
                    <a:srgbClr val="000000">
                      <a:alpha val="43137"/>
                    </a:srgbClr>
                  </a:outerShdw>
                </a:effectLst>
              </a:rPr>
              <a:t>guéri. Et </a:t>
            </a:r>
            <a:r>
              <a:rPr lang="fr-FR" b="1" dirty="0">
                <a:solidFill>
                  <a:srgbClr val="FF0000"/>
                </a:solidFill>
                <a:effectLst>
                  <a:outerShdw blurRad="38100" dist="38100" dir="2700000" algn="tl">
                    <a:srgbClr val="000000">
                      <a:alpha val="43137"/>
                    </a:srgbClr>
                  </a:outerShdw>
                </a:effectLst>
              </a:rPr>
              <a:t>ceux-ci persécutaient Jésus parce qu’il avait fait cela le jour du sabbat.</a:t>
            </a:r>
          </a:p>
        </p:txBody>
      </p:sp>
    </p:spTree>
    <p:extLst>
      <p:ext uri="{BB962C8B-B14F-4D97-AF65-F5344CB8AC3E}">
        <p14:creationId xmlns:p14="http://schemas.microsoft.com/office/powerpoint/2010/main" val="3041769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784976" cy="5793507"/>
          </a:xfrm>
        </p:spPr>
        <p:txBody>
          <a:bodyPr>
            <a:noAutofit/>
          </a:bodyPr>
          <a:lstStyle/>
          <a:p>
            <a:pPr marL="0" indent="0" algn="just">
              <a:buNone/>
            </a:pPr>
            <a:r>
              <a:rPr lang="fr-FR" sz="2200" dirty="0" smtClean="0"/>
              <a:t>Notre-Seigneur </a:t>
            </a:r>
            <a:r>
              <a:rPr lang="fr-FR" sz="2200" dirty="0"/>
              <a:t>déclare donc ouvertement que la loi figurative du sabbat, et l'obligation de garder ce jour n'avaient été données que pour un temps aux Juifs, et que cette loi figurative trouvait en lui son accomplissement : </a:t>
            </a:r>
            <a:r>
              <a:rPr lang="fr-FR" sz="2200" i="1" dirty="0"/>
              <a:t>« Mais Jésus leur dit : Mon Père ne cesse point d'agir jusqu'à présent, et moi aussi j'agis sans cesse. </a:t>
            </a:r>
            <a:r>
              <a:rPr lang="fr-FR" sz="2200" i="1" dirty="0" smtClean="0"/>
              <a:t>»</a:t>
            </a:r>
            <a:r>
              <a:rPr lang="fr-FR" sz="2200" dirty="0" smtClean="0"/>
              <a:t> </a:t>
            </a:r>
            <a:r>
              <a:rPr lang="fr-FR" sz="2200" dirty="0"/>
              <a:t>C'est-à-dire : Ne croyez pas que mon Père se soit reposé le jour du sabbat, en ce sens qu'il ait cessé d'opérer; non, il continue d'opérer sans aucun travail, et j'agis de même à son exemple. Le repos de Dieu doit donc s'entendre dans ce sens, qu'après avoir achevé l'œuvre de la création, il n'a plus tiré du néant de nouvelles créatures. C'est ce que l'Ecriture appelle repos, pour nous apprendre que nos bonnes œuvres seront suivies d'un repos éternel. C'est après avoir fait l'homme à son image et à sa ressemblance, après avoir achevé tous ses ouvrages, et vu que toutes les choses qu'il avait faites étaient </a:t>
            </a:r>
            <a:r>
              <a:rPr lang="fr-FR" sz="2200" dirty="0" smtClean="0"/>
              <a:t>très bonnes</a:t>
            </a:r>
            <a:r>
              <a:rPr lang="fr-FR" sz="2200" dirty="0"/>
              <a:t>, que Dieu se reposa le septième jour ; ainsi n'espérez point de repos pour vous-même, avant d'avoir recouvré cette divine ressemblance que Dieu vous avait donnée et que vous avez perdue par vos péchés, et avant que votre vie ait été remplie par la pratique des bonnes </a:t>
            </a:r>
            <a:r>
              <a:rPr lang="fr-FR" sz="2200" dirty="0" smtClean="0"/>
              <a:t>œuvres.     </a:t>
            </a:r>
          </a:p>
          <a:p>
            <a:pPr marL="0" indent="0" algn="just">
              <a:buNone/>
            </a:pPr>
            <a:r>
              <a:rPr lang="fr-FR" sz="2200" i="1" dirty="0" smtClean="0"/>
              <a:t>S. Augustin</a:t>
            </a:r>
            <a:endParaRPr lang="fr-FR" sz="2200" dirty="0"/>
          </a:p>
        </p:txBody>
      </p:sp>
    </p:spTree>
    <p:extLst>
      <p:ext uri="{BB962C8B-B14F-4D97-AF65-F5344CB8AC3E}">
        <p14:creationId xmlns:p14="http://schemas.microsoft.com/office/powerpoint/2010/main" val="3545098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82" y="620688"/>
            <a:ext cx="9179382" cy="5698866"/>
          </a:xfrm>
        </p:spPr>
      </p:pic>
    </p:spTree>
    <p:extLst>
      <p:ext uri="{BB962C8B-B14F-4D97-AF65-F5344CB8AC3E}">
        <p14:creationId xmlns:p14="http://schemas.microsoft.com/office/powerpoint/2010/main" val="19942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20688"/>
            <a:ext cx="9188751" cy="5616624"/>
          </a:xfrm>
        </p:spPr>
      </p:pic>
    </p:spTree>
    <p:extLst>
      <p:ext uri="{BB962C8B-B14F-4D97-AF65-F5344CB8AC3E}">
        <p14:creationId xmlns:p14="http://schemas.microsoft.com/office/powerpoint/2010/main" val="2638611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44962"/>
            <a:ext cx="5214702" cy="6902962"/>
          </a:xfrm>
        </p:spPr>
      </p:pic>
    </p:spTree>
    <p:extLst>
      <p:ext uri="{BB962C8B-B14F-4D97-AF65-F5344CB8AC3E}">
        <p14:creationId xmlns:p14="http://schemas.microsoft.com/office/powerpoint/2010/main" val="760028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37619"/>
            <a:ext cx="5855421" cy="6895619"/>
          </a:xfrm>
        </p:spPr>
      </p:pic>
    </p:spTree>
    <p:extLst>
      <p:ext uri="{BB962C8B-B14F-4D97-AF65-F5344CB8AC3E}">
        <p14:creationId xmlns:p14="http://schemas.microsoft.com/office/powerpoint/2010/main" val="125766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516"/>
            <a:ext cx="7541602" cy="6858438"/>
          </a:xfrm>
        </p:spPr>
      </p:pic>
    </p:spTree>
    <p:extLst>
      <p:ext uri="{BB962C8B-B14F-4D97-AF65-F5344CB8AC3E}">
        <p14:creationId xmlns:p14="http://schemas.microsoft.com/office/powerpoint/2010/main" val="88197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lgn="just">
              <a:buNone/>
            </a:pPr>
            <a:r>
              <a:rPr lang="fr-FR" dirty="0" smtClean="0"/>
              <a:t>Cette </a:t>
            </a:r>
            <a:r>
              <a:rPr lang="fr-FR" dirty="0"/>
              <a:t>fête, je pense, était celle de la Pentecôte. Jésus se rendait toujours à Jérusalem aux jours de fête ; en célébrant ces fêtes avec les Juifs, il détruisait le préjugé qu'il était opposé à la loi, et attirait à lui le peuple par l'éclat de ses miracles et de sa doctrine ; car c'était surtout aux jours de fête que ceux qui n'étaient pas éloignés de Jérusalem s'y rendaient en foule</a:t>
            </a:r>
            <a:r>
              <a:rPr lang="fr-FR" dirty="0" smtClean="0"/>
              <a:t>.</a:t>
            </a:r>
          </a:p>
          <a:p>
            <a:pPr marL="0" indent="0">
              <a:buNone/>
            </a:pPr>
            <a:r>
              <a:rPr lang="fr-FR" i="1" dirty="0" smtClean="0"/>
              <a:t>S. Chrysostome</a:t>
            </a:r>
            <a:endParaRPr lang="fr-FR" dirty="0"/>
          </a:p>
        </p:txBody>
      </p:sp>
    </p:spTree>
    <p:extLst>
      <p:ext uri="{BB962C8B-B14F-4D97-AF65-F5344CB8AC3E}">
        <p14:creationId xmlns:p14="http://schemas.microsoft.com/office/powerpoint/2010/main" val="285458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92896"/>
            <a:ext cx="8229600" cy="1143000"/>
          </a:xfrm>
        </p:spPr>
        <p:txBody>
          <a:bodyPr>
            <a:noAutofit/>
          </a:bodyPr>
          <a:lstStyle/>
          <a:p>
            <a:pPr algn="just"/>
            <a:r>
              <a:rPr lang="fr-FR" sz="4800" b="1" dirty="0">
                <a:solidFill>
                  <a:srgbClr val="FF0000"/>
                </a:solidFill>
                <a:effectLst>
                  <a:outerShdw blurRad="38100" dist="38100" dir="2700000" algn="tl">
                    <a:srgbClr val="000000">
                      <a:alpha val="43137"/>
                    </a:srgbClr>
                  </a:outerShdw>
                </a:effectLst>
              </a:rPr>
              <a:t>Or, à Jérusalem, près de la porte des Brebis, il existe une piscine qu’on appelle en hébreu </a:t>
            </a:r>
            <a:r>
              <a:rPr lang="fr-FR" sz="4800" b="1" dirty="0" err="1">
                <a:solidFill>
                  <a:srgbClr val="FF0000"/>
                </a:solidFill>
                <a:effectLst>
                  <a:outerShdw blurRad="38100" dist="38100" dir="2700000" algn="tl">
                    <a:srgbClr val="000000">
                      <a:alpha val="43137"/>
                    </a:srgbClr>
                  </a:outerShdw>
                </a:effectLst>
              </a:rPr>
              <a:t>Bethzatha</a:t>
            </a:r>
            <a:r>
              <a:rPr lang="fr-FR" sz="4800" b="1" dirty="0">
                <a:solidFill>
                  <a:srgbClr val="FF0000"/>
                </a:solidFill>
                <a:effectLst>
                  <a:outerShdw blurRad="38100" dist="38100" dir="2700000" algn="tl">
                    <a:srgbClr val="000000">
                      <a:alpha val="43137"/>
                    </a:srgbClr>
                  </a:outerShdw>
                </a:effectLst>
              </a:rPr>
              <a:t>. Elle a cinq </a:t>
            </a:r>
            <a:r>
              <a:rPr lang="fr-FR" sz="4800" b="1" dirty="0" smtClean="0">
                <a:solidFill>
                  <a:srgbClr val="FF0000"/>
                </a:solidFill>
                <a:effectLst>
                  <a:outerShdw blurRad="38100" dist="38100" dir="2700000" algn="tl">
                    <a:srgbClr val="000000">
                      <a:alpha val="43137"/>
                    </a:srgbClr>
                  </a:outerShdw>
                </a:effectLst>
              </a:rPr>
              <a:t>colonnades, sous </a:t>
            </a:r>
            <a:r>
              <a:rPr lang="fr-FR" sz="4800" b="1" dirty="0">
                <a:solidFill>
                  <a:srgbClr val="FF0000"/>
                </a:solidFill>
                <a:effectLst>
                  <a:outerShdw blurRad="38100" dist="38100" dir="2700000" algn="tl">
                    <a:srgbClr val="000000">
                      <a:alpha val="43137"/>
                    </a:srgbClr>
                  </a:outerShdw>
                </a:effectLst>
              </a:rPr>
              <a:t>lesquelles étaient couchés une foule de malades, aveugles, boiteux et impotents. </a:t>
            </a:r>
          </a:p>
        </p:txBody>
      </p:sp>
    </p:spTree>
    <p:extLst>
      <p:ext uri="{BB962C8B-B14F-4D97-AF65-F5344CB8AC3E}">
        <p14:creationId xmlns:p14="http://schemas.microsoft.com/office/powerpoint/2010/main" val="432238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568952" cy="6192688"/>
          </a:xfrm>
        </p:spPr>
        <p:txBody>
          <a:bodyPr>
            <a:normAutofit lnSpcReduction="10000"/>
          </a:bodyPr>
          <a:lstStyle/>
          <a:p>
            <a:pPr marL="0" indent="0" algn="just">
              <a:buNone/>
            </a:pPr>
            <a:r>
              <a:rPr lang="fr-FR" dirty="0" smtClean="0"/>
              <a:t>C'est </a:t>
            </a:r>
            <a:r>
              <a:rPr lang="fr-FR" dirty="0"/>
              <a:t>avec raison que cette piscine est appelée la piscine probatique ou des brebis, car le peuple juif est souvent représenté sous l'emblème de la brebis, selon ces paroles du psaume : </a:t>
            </a:r>
            <a:r>
              <a:rPr lang="fr-FR" i="1" dirty="0"/>
              <a:t>« Nous sommes votre peuple et les brebis de votre troupeau.»</a:t>
            </a:r>
            <a:r>
              <a:rPr lang="fr-FR" dirty="0"/>
              <a:t> </a:t>
            </a:r>
            <a:endParaRPr lang="fr-FR" dirty="0" smtClean="0"/>
          </a:p>
          <a:p>
            <a:pPr marL="0" indent="0" algn="just">
              <a:buNone/>
            </a:pPr>
            <a:r>
              <a:rPr lang="fr-FR" dirty="0" smtClean="0"/>
              <a:t>Toutes sortes d'infirmités se donnaient rendez-vous autour de cette piscine ; les aveugles qui sont privés de la lumière de la science, les boiteux qui n'ont pas la force d'accomplir ce que la loi leur commande, et les desséchés (ou les paralytiques) qui ont perdu la sève vivifiante de l'amour céleste.</a:t>
            </a:r>
            <a:endParaRPr lang="fr-FR" dirty="0"/>
          </a:p>
          <a:p>
            <a:pPr marL="0" indent="0">
              <a:buNone/>
            </a:pPr>
            <a:r>
              <a:rPr lang="fr-FR" i="1" dirty="0" smtClean="0"/>
              <a:t>Bède</a:t>
            </a:r>
            <a:endParaRPr lang="fr-FR" dirty="0" smtClean="0"/>
          </a:p>
        </p:txBody>
      </p:sp>
    </p:spTree>
    <p:extLst>
      <p:ext uri="{BB962C8B-B14F-4D97-AF65-F5344CB8AC3E}">
        <p14:creationId xmlns:p14="http://schemas.microsoft.com/office/powerpoint/2010/main" val="354822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a:t>L'eau de cette piscine, c'est-à-dire le peuple juif, était renfermée dans les cinq livres de Moïse comme dans cinq portiques ; et ces livres découvraient les maladies, mais sans les guérir, car la loi convainquait les pécheurs de leurs crimes, mais sans pouvoir les absoudre. </a:t>
            </a:r>
          </a:p>
          <a:p>
            <a:pPr marL="0" indent="0">
              <a:buNone/>
            </a:pPr>
            <a:r>
              <a:rPr lang="fr-FR" i="1" dirty="0" smtClean="0"/>
              <a:t>S. Augustin</a:t>
            </a:r>
            <a:endParaRPr lang="fr-FR" dirty="0"/>
          </a:p>
        </p:txBody>
      </p:sp>
    </p:spTree>
    <p:extLst>
      <p:ext uri="{BB962C8B-B14F-4D97-AF65-F5344CB8AC3E}">
        <p14:creationId xmlns:p14="http://schemas.microsoft.com/office/powerpoint/2010/main" val="2989340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784976" cy="5721499"/>
          </a:xfrm>
        </p:spPr>
        <p:txBody>
          <a:bodyPr>
            <a:noAutofit/>
          </a:bodyPr>
          <a:lstStyle/>
          <a:p>
            <a:pPr marL="0" indent="0" algn="just">
              <a:buNone/>
            </a:pPr>
            <a:r>
              <a:rPr lang="fr-FR" sz="2600" dirty="0" smtClean="0"/>
              <a:t>Cette </a:t>
            </a:r>
            <a:r>
              <a:rPr lang="fr-FR" sz="2600" dirty="0"/>
              <a:t>eau ne guérissait pas les malades en vertu de sa nature (autrement, elle aurait toujours eu </a:t>
            </a:r>
            <a:r>
              <a:rPr lang="fr-FR" sz="2600" dirty="0" smtClean="0"/>
              <a:t>cette </a:t>
            </a:r>
            <a:r>
              <a:rPr lang="fr-FR" sz="2600" dirty="0"/>
              <a:t>efficacité), mais seulement lorsque l'ange descendait : </a:t>
            </a:r>
            <a:r>
              <a:rPr lang="fr-FR" sz="2600" i="1" dirty="0"/>
              <a:t>« Un ange du Seigneur descendait à certain temps dans la piscine, et l'eau s'agitait. » </a:t>
            </a:r>
            <a:r>
              <a:rPr lang="fr-FR" sz="2600" dirty="0"/>
              <a:t>Il en est de même dans le baptême, l'eau n'agit point par elle-même, mais ce n'est qu'après avoir reçu la grâce de l'Esprit saint, qu'elle efface tous les péchés. L'ange qui descendait du ciel agitait cette eau, et lui communiquait une vertu toute particulière contre les maladies, pour apprendre aux Juifs, qu'à plus forte raison le Seigneur des anges avait le pouvoir de guérir toutes les maladies de l'âme. </a:t>
            </a:r>
            <a:r>
              <a:rPr lang="fr-FR" sz="2600" dirty="0" smtClean="0"/>
              <a:t>Désormais, </a:t>
            </a:r>
            <a:r>
              <a:rPr lang="fr-FR" sz="2600" dirty="0"/>
              <a:t>chacun peut avoir accès ; car ce n'est point un ange qui vient agiter l'eau, mais le Dieu des anges qui opère toutes ces merveilles. L'univers entier se présenterait que la grâce ne serait point épuisée, elle reste toujours la </a:t>
            </a:r>
            <a:r>
              <a:rPr lang="fr-FR" sz="2600" dirty="0" smtClean="0"/>
              <a:t>même.</a:t>
            </a:r>
          </a:p>
          <a:p>
            <a:pPr marL="0" indent="0">
              <a:buNone/>
            </a:pPr>
            <a:r>
              <a:rPr lang="fr-FR" sz="2600" i="1" dirty="0" smtClean="0"/>
              <a:t>S. Chrysostome</a:t>
            </a:r>
            <a:endParaRPr lang="fr-FR" sz="2600" dirty="0"/>
          </a:p>
        </p:txBody>
      </p:sp>
    </p:spTree>
    <p:extLst>
      <p:ext uri="{BB962C8B-B14F-4D97-AF65-F5344CB8AC3E}">
        <p14:creationId xmlns:p14="http://schemas.microsoft.com/office/powerpoint/2010/main" val="2898383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332656"/>
            <a:ext cx="8291264" cy="5793507"/>
          </a:xfrm>
        </p:spPr>
        <p:txBody>
          <a:bodyPr>
            <a:normAutofit/>
          </a:bodyPr>
          <a:lstStyle/>
          <a:p>
            <a:pPr marL="0" indent="0" algn="just">
              <a:buNone/>
            </a:pPr>
            <a:r>
              <a:rPr lang="fr-FR" dirty="0" smtClean="0"/>
              <a:t>C'est </a:t>
            </a:r>
            <a:r>
              <a:rPr lang="fr-FR" dirty="0"/>
              <a:t>un plus grand miracle pour </a:t>
            </a:r>
            <a:r>
              <a:rPr lang="fr-FR" dirty="0" smtClean="0"/>
              <a:t>Notre-Seigneur </a:t>
            </a:r>
            <a:r>
              <a:rPr lang="fr-FR" dirty="0"/>
              <a:t>d'avoir guéri les maladies de l'âme, que d'avoir porté remède aux maladies de ce corps périssable et mortel ; mais comme l'âme </a:t>
            </a:r>
            <a:r>
              <a:rPr lang="fr-FR" dirty="0" smtClean="0"/>
              <a:t>n'avait </a:t>
            </a:r>
            <a:r>
              <a:rPr lang="fr-FR" dirty="0"/>
              <a:t>point ces yeux du cœur, à l'aide desquels elle peut connaître le Dieu invisible, il </a:t>
            </a:r>
            <a:r>
              <a:rPr lang="fr-FR" dirty="0" smtClean="0"/>
              <a:t>fit </a:t>
            </a:r>
            <a:r>
              <a:rPr lang="fr-FR" dirty="0"/>
              <a:t>un miracle que chacun pouvait voir pour guérir les yeux qui avaient perdu l'usage de la vue ; il entra dans ce lieu où gisaient un grand nombre de malades, et il en choisit un pour le guérir de son </a:t>
            </a:r>
            <a:r>
              <a:rPr lang="fr-FR" dirty="0" smtClean="0"/>
              <a:t>infirmité.</a:t>
            </a:r>
          </a:p>
          <a:p>
            <a:pPr marL="0" indent="0" algn="just">
              <a:buNone/>
            </a:pPr>
            <a:r>
              <a:rPr lang="fr-FR" i="1" dirty="0" smtClean="0"/>
              <a:t>S. Augustin</a:t>
            </a:r>
            <a:endParaRPr lang="fr-FR" dirty="0" smtClean="0"/>
          </a:p>
          <a:p>
            <a:pPr marL="0" indent="0">
              <a:buNone/>
            </a:pPr>
            <a:endParaRPr lang="fr-FR" dirty="0"/>
          </a:p>
        </p:txBody>
      </p:sp>
    </p:spTree>
    <p:extLst>
      <p:ext uri="{BB962C8B-B14F-4D97-AF65-F5344CB8AC3E}">
        <p14:creationId xmlns:p14="http://schemas.microsoft.com/office/powerpoint/2010/main" val="1060616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996952"/>
            <a:ext cx="8229600" cy="1143000"/>
          </a:xfrm>
        </p:spPr>
        <p:txBody>
          <a:bodyPr>
            <a:normAutofit fontScale="90000"/>
          </a:bodyPr>
          <a:lstStyle/>
          <a:p>
            <a:pPr algn="just"/>
            <a:r>
              <a:rPr lang="fr-FR" sz="4000" b="1" dirty="0">
                <a:solidFill>
                  <a:srgbClr val="FF0000"/>
                </a:solidFill>
              </a:rPr>
              <a:t>Il y avait là un homme qui était malade depuis trente-huit ans</a:t>
            </a:r>
            <a:r>
              <a:rPr lang="fr-FR" sz="4000" b="1" dirty="0" smtClean="0">
                <a:solidFill>
                  <a:srgbClr val="FF0000"/>
                </a:solidFill>
              </a:rPr>
              <a:t>.</a:t>
            </a:r>
            <a:r>
              <a:rPr lang="fr-FR" sz="4000" b="1" dirty="0">
                <a:solidFill>
                  <a:srgbClr val="FF0000"/>
                </a:solidFill>
              </a:rPr>
              <a:t> Jésus, le voyant couché là, et apprenant qu’il était dans cet état depuis longtemps, lui dit : « Veux-tu être guéri ? </a:t>
            </a:r>
            <a:r>
              <a:rPr lang="fr-FR" sz="4000" b="1" dirty="0" smtClean="0">
                <a:solidFill>
                  <a:srgbClr val="FF0000"/>
                </a:solidFill>
              </a:rPr>
              <a:t>»</a:t>
            </a:r>
            <a:r>
              <a:rPr lang="fr-FR" sz="4000" b="1" dirty="0">
                <a:solidFill>
                  <a:srgbClr val="FF0000"/>
                </a:solidFill>
              </a:rPr>
              <a:t> Le malade lui répondit : « Seigneur, je n’ai personne pour me plonger dans la piscine au moment où l’eau bouillonne ; et pendant que j’y vais, un autre descend avant moi. </a:t>
            </a:r>
            <a:r>
              <a:rPr lang="fr-FR" sz="4000" b="1" dirty="0" smtClean="0">
                <a:solidFill>
                  <a:srgbClr val="FF0000"/>
                </a:solidFill>
              </a:rPr>
              <a:t>» Jésus </a:t>
            </a:r>
            <a:r>
              <a:rPr lang="fr-FR" sz="4000" b="1" dirty="0">
                <a:solidFill>
                  <a:srgbClr val="FF0000"/>
                </a:solidFill>
              </a:rPr>
              <a:t>lui dit : « Lève-toi, prends ton brancard, et marche. »</a:t>
            </a:r>
            <a:r>
              <a:rPr lang="fr-FR" b="1" dirty="0">
                <a:solidFill>
                  <a:srgbClr val="FF0000"/>
                </a:solidFill>
              </a:rPr>
              <a:t/>
            </a:r>
            <a:br>
              <a:rPr lang="fr-FR" b="1" dirty="0">
                <a:solidFill>
                  <a:srgbClr val="FF0000"/>
                </a:solidFill>
              </a:rPr>
            </a:br>
            <a:endParaRPr lang="fr-FR" b="1" dirty="0">
              <a:solidFill>
                <a:srgbClr val="FF0000"/>
              </a:solidFill>
            </a:endParaRPr>
          </a:p>
        </p:txBody>
      </p:sp>
    </p:spTree>
    <p:extLst>
      <p:ext uri="{BB962C8B-B14F-4D97-AF65-F5344CB8AC3E}">
        <p14:creationId xmlns:p14="http://schemas.microsoft.com/office/powerpoint/2010/main" val="3332983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2591</Words>
  <Application>Microsoft Office PowerPoint</Application>
  <PresentationFormat>Affichage à l'écran (4:3)</PresentationFormat>
  <Paragraphs>50</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La guérison du paralytique  Jn 5,1-16</vt:lpstr>
      <vt:lpstr>Après cela, il y eut une fête juive, et Jésus monta à Jérusalem. </vt:lpstr>
      <vt:lpstr>Présentation PowerPoint</vt:lpstr>
      <vt:lpstr>Or, à Jérusalem, près de la porte des Brebis, il existe une piscine qu’on appelle en hébreu Bethzatha. Elle a cinq colonnades, sous lesquelles étaient couchés une foule de malades, aveugles, boiteux et impotents. </vt:lpstr>
      <vt:lpstr>Présentation PowerPoint</vt:lpstr>
      <vt:lpstr>Présentation PowerPoint</vt:lpstr>
      <vt:lpstr>Présentation PowerPoint</vt:lpstr>
      <vt:lpstr>Présentation PowerPoint</vt:lpstr>
      <vt:lpstr>Il y avait là un homme qui était malade depuis trente-huit ans. Jésus, le voyant couché là, et apprenant qu’il était dans cet état depuis longtemps, lui dit : « Veux-tu être guéri ? » Le malade lui répondit : « Seigneur, je n’ai personne pour me plonger dans la piscine au moment où l’eau bouillonne ; et pendant que j’y vais, un autre descend avant moi. » Jésus lui dit : « Lève-toi, prends ton brancard, et marche. » </vt:lpstr>
      <vt:lpstr>Présentation PowerPoint</vt:lpstr>
      <vt:lpstr>Présentation PowerPoint</vt:lpstr>
      <vt:lpstr>Présentation PowerPoint</vt:lpstr>
      <vt:lpstr>Présentation PowerPoint</vt:lpstr>
      <vt:lpstr>Et aussitôt l’homme fut guéri.  Il prit son brancard : il marchait !</vt:lpstr>
      <vt:lpstr>Présentation PowerPoint</vt:lpstr>
      <vt:lpstr>Or, ce jour-là était un jour de sabbat. Les Juifs dirent donc à cet homme que Jésus avait remis sur pieds : « C’est le sabbat ! Il ne t’est pas permis de porter ton brancard. » Il leur répliqua : « Celui qui m’a guéri, c’est lui qui m’a dit : “Prends ton brancard, et marche !” » Ils l’interrogèrent : « Quel est l’homme qui t’a dit : “Prends ton brancard, et marche” ? » Mais celui qui avait été rétabli ne savait pas qui c’était ; en effet, Jésus s’était éloigné, car il y avait foule à cet endroit. </vt:lpstr>
      <vt:lpstr>Présentation PowerPoint</vt:lpstr>
      <vt:lpstr>Présentation PowerPoint</vt:lpstr>
      <vt:lpstr>Présentation PowerPoint</vt:lpstr>
      <vt:lpstr>Plus tard, Jésus le retrouve dans le Temple et lui dit : « Te voilà guéri. Ne pèche plus, il pourrait t’arriver quelque chose de pire. » </vt:lpstr>
      <vt:lpstr>Présentation PowerPoint</vt:lpstr>
      <vt:lpstr>Présentation PowerPoint</vt:lpstr>
      <vt:lpstr>L’homme partit annoncer aux Juifs que c’était Jésus qui l’avait guéri. Et ceux-ci persécutaient Jésus parce qu’il avait fait cela le jour du sabbat.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12</cp:revision>
  <dcterms:created xsi:type="dcterms:W3CDTF">2022-01-07T17:43:03Z</dcterms:created>
  <dcterms:modified xsi:type="dcterms:W3CDTF">2022-01-15T14:55:30Z</dcterms:modified>
</cp:coreProperties>
</file>